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notesMasterIdLst>
    <p:notesMasterId r:id="rId38"/>
  </p:notesMasterIdLst>
  <p:sldIdLst>
    <p:sldId id="256" r:id="rId2"/>
    <p:sldId id="257" r:id="rId3"/>
    <p:sldId id="258" r:id="rId4"/>
    <p:sldId id="263" r:id="rId5"/>
    <p:sldId id="265" r:id="rId6"/>
    <p:sldId id="260" r:id="rId7"/>
    <p:sldId id="26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99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6" r:id="rId36"/>
    <p:sldId id="29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5A06-7322-4115-B8D3-ADD71282B9FE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08F59-242B-46C4-AB96-89DBB8831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6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3890EC-7D51-4E72-B76A-6109D3F51EB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9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3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7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885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38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29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64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81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3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355F-30F4-466D-96CE-DB4BF8B1280B}" type="datetimeFigureOut">
              <a:rPr lang="en-US"/>
              <a:pPr>
                <a:defRPr/>
              </a:pPr>
              <a:t>10/19/2018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4AA4-CF0B-454B-BBCC-FEF5743D25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7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5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3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2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3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7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6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3361" y="723331"/>
            <a:ext cx="9183825" cy="410115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Нормативная регламентация ДПО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8" y="5308978"/>
            <a:ext cx="6987645" cy="676323"/>
          </a:xfrm>
        </p:spPr>
        <p:txBody>
          <a:bodyPr/>
          <a:lstStyle/>
          <a:p>
            <a:r>
              <a:rPr lang="ru-RU" sz="2800" i="1" dirty="0" smtClean="0"/>
              <a:t>Баланцев Евгений Валерьевич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7099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4881" y="624110"/>
            <a:ext cx="9289732" cy="12808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Постановление Правительства РФ от 15.08.2013 </a:t>
            </a:r>
            <a:r>
              <a:rPr lang="ru-RU" sz="2800" dirty="0" smtClean="0"/>
              <a:t>№ 706 «Об </a:t>
            </a:r>
            <a:r>
              <a:rPr lang="ru-RU" sz="2800" dirty="0"/>
              <a:t>утверждении Правил оказания платных образовательных </a:t>
            </a:r>
            <a:r>
              <a:rPr lang="ru-RU" sz="2800" dirty="0" smtClean="0"/>
              <a:t>услуг»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Устанавливает:</a:t>
            </a:r>
          </a:p>
          <a:p>
            <a:pPr lvl="1"/>
            <a:r>
              <a:rPr lang="ru-RU" dirty="0" smtClean="0"/>
              <a:t>Требования к договору</a:t>
            </a:r>
          </a:p>
          <a:p>
            <a:pPr lvl="1"/>
            <a:r>
              <a:rPr lang="ru-RU" dirty="0" smtClean="0"/>
              <a:t>Ответственность исполнителя и заказчика</a:t>
            </a:r>
          </a:p>
          <a:p>
            <a:pPr lvl="1"/>
            <a:r>
              <a:rPr lang="ru-RU" dirty="0" smtClean="0"/>
              <a:t>Порядок информирования об условиях оказания услуг</a:t>
            </a:r>
          </a:p>
          <a:p>
            <a:pPr lvl="1"/>
            <a:r>
              <a:rPr lang="ru-RU" dirty="0" smtClean="0"/>
              <a:t>Порядок расторжения договора в одностороннем порядке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7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Закон о защите прав потребителя</a:t>
            </a:r>
          </a:p>
          <a:p>
            <a:r>
              <a:rPr lang="ru-RU" dirty="0"/>
              <a:t>Постановление Правительства Российской Федерации от </a:t>
            </a:r>
            <a:r>
              <a:rPr lang="ru-RU" dirty="0" smtClean="0"/>
              <a:t>28 октября </a:t>
            </a:r>
            <a:r>
              <a:rPr lang="ru-RU" dirty="0"/>
              <a:t>2013 г. № 966 «Об утверждении Положения о </a:t>
            </a:r>
            <a:r>
              <a:rPr lang="ru-RU" dirty="0" smtClean="0"/>
              <a:t>лицензировании </a:t>
            </a:r>
            <a:r>
              <a:rPr lang="ru-RU" dirty="0"/>
              <a:t>образовательной деятельности</a:t>
            </a:r>
            <a:r>
              <a:rPr lang="ru-RU" dirty="0" smtClean="0"/>
              <a:t>»</a:t>
            </a:r>
          </a:p>
          <a:p>
            <a:r>
              <a:rPr lang="ru-RU" dirty="0"/>
              <a:t>Постановление Правительства Российской Федерации </a:t>
            </a:r>
            <a:r>
              <a:rPr lang="ru-RU" dirty="0" smtClean="0"/>
              <a:t>от </a:t>
            </a:r>
            <a:r>
              <a:rPr lang="ru-RU" dirty="0"/>
              <a:t>10 июля 2013 г. № 582 "Об утверждении правил </a:t>
            </a:r>
            <a:r>
              <a:rPr lang="ru-RU" dirty="0" smtClean="0"/>
              <a:t>размещения </a:t>
            </a:r>
            <a:r>
              <a:rPr lang="ru-RU" dirty="0"/>
              <a:t>на официальном сайте образовательной </a:t>
            </a:r>
            <a:r>
              <a:rPr lang="ru-RU" dirty="0" smtClean="0"/>
              <a:t>организации </a:t>
            </a:r>
            <a:r>
              <a:rPr lang="ru-RU" dirty="0"/>
              <a:t>в </a:t>
            </a:r>
            <a:r>
              <a:rPr lang="ru-RU" dirty="0" smtClean="0"/>
              <a:t>информационно-телекоммуникационной сети </a:t>
            </a:r>
            <a:r>
              <a:rPr lang="ru-RU" dirty="0"/>
              <a:t>"Интернет" и обновления информации об </a:t>
            </a:r>
            <a:r>
              <a:rPr lang="ru-RU" dirty="0" smtClean="0"/>
              <a:t>образовательной </a:t>
            </a:r>
            <a:r>
              <a:rPr lang="ru-RU" dirty="0"/>
              <a:t>организации";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Российской </a:t>
            </a:r>
            <a:r>
              <a:rPr lang="ru-RU" dirty="0" smtClean="0"/>
              <a:t>Федерации от </a:t>
            </a:r>
            <a:r>
              <a:rPr lang="ru-RU" dirty="0"/>
              <a:t>8 августа 2013 г. № 687 "Об утверждении </a:t>
            </a:r>
            <a:r>
              <a:rPr lang="ru-RU" dirty="0" smtClean="0"/>
              <a:t>номенклатуры должностей </a:t>
            </a:r>
            <a:r>
              <a:rPr lang="ru-RU" dirty="0"/>
              <a:t>педагогических работников организаций, </a:t>
            </a:r>
            <a:r>
              <a:rPr lang="ru-RU" dirty="0" smtClean="0"/>
              <a:t>осуществляющих </a:t>
            </a:r>
            <a:r>
              <a:rPr lang="ru-RU" dirty="0"/>
              <a:t>образовательную деятельность, </a:t>
            </a:r>
            <a:r>
              <a:rPr lang="ru-RU" dirty="0" smtClean="0"/>
              <a:t>должностей </a:t>
            </a:r>
            <a:r>
              <a:rPr lang="ru-RU" dirty="0"/>
              <a:t>руководителей образовательных </a:t>
            </a:r>
            <a:r>
              <a:rPr lang="ru-RU" dirty="0" smtClean="0"/>
              <a:t>организаций</a:t>
            </a:r>
            <a:r>
              <a:rPr lang="ru-RU" dirty="0"/>
              <a:t>";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1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Приказы Минтруда об утверждении профессиональных стандартов</a:t>
            </a:r>
          </a:p>
          <a:p>
            <a:pPr lvl="1"/>
            <a:r>
              <a:rPr lang="ru-RU" dirty="0"/>
              <a:t>Приказ </a:t>
            </a:r>
            <a:r>
              <a:rPr lang="ru-RU" dirty="0" err="1"/>
              <a:t>Минздравсоцразвития</a:t>
            </a:r>
            <a:r>
              <a:rPr lang="ru-RU" dirty="0"/>
              <a:t> РФ от 11 января 2011 г. № 1н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руководителей и специалистов высшего профессионального и дополнительного профессионального образования";</a:t>
            </a:r>
          </a:p>
          <a:p>
            <a:pPr lvl="1"/>
            <a:r>
              <a:rPr lang="ru-RU" dirty="0"/>
              <a:t>Приказ Минтруда России от 12 апреля 2013 г. № 147н "Об утверждении Макета профессионального стандарта";</a:t>
            </a:r>
          </a:p>
          <a:p>
            <a:pPr lvl="1"/>
            <a:r>
              <a:rPr lang="ru-RU" dirty="0"/>
              <a:t>Приказ Минтруда России от 12 апреля 2013 г. № 148н "Об утверждении уровней квалификации в целях разработки проектов профессиональных стандартов";</a:t>
            </a:r>
          </a:p>
          <a:p>
            <a:pPr lvl="1"/>
            <a:r>
              <a:rPr lang="ru-RU" dirty="0"/>
              <a:t>Приказ Минтруда РФ от 29 апреля 2013 г. № 170н "Методические рекомендации по разработке профессионального стандарта»</a:t>
            </a:r>
          </a:p>
        </p:txBody>
      </p:sp>
    </p:spTree>
    <p:extLst>
      <p:ext uri="{BB962C8B-B14F-4D97-AF65-F5344CB8AC3E}">
        <p14:creationId xmlns:p14="http://schemas.microsoft.com/office/powerpoint/2010/main" val="22609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2264" y="1543455"/>
            <a:ext cx="9442348" cy="503244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05.12.2013 N </a:t>
            </a:r>
            <a:r>
              <a:rPr lang="ru-RU" dirty="0" smtClean="0"/>
              <a:t>1310 "</a:t>
            </a:r>
            <a:r>
              <a:rPr lang="ru-RU" dirty="0"/>
              <a:t>Об утверждении Порядка разработки дополнительных профессиональных программ, содержащих сведения, составляющие государственную тайну, и дополнительных профессиональных программ в области информационной безопасности"</a:t>
            </a:r>
          </a:p>
          <a:p>
            <a:r>
              <a:rPr lang="ru-RU" dirty="0" smtClean="0"/>
              <a:t>Приказы об утверждении типовых ДПП:</a:t>
            </a:r>
          </a:p>
          <a:p>
            <a:pPr lvl="1"/>
            <a:r>
              <a:rPr lang="ru-RU" dirty="0"/>
              <a:t>Приказ Минэкономразвития России от 24.08.2016 N </a:t>
            </a:r>
            <a:r>
              <a:rPr lang="ru-RU" dirty="0" smtClean="0"/>
              <a:t>541 "Об </a:t>
            </a:r>
            <a:r>
              <a:rPr lang="ru-RU" dirty="0"/>
              <a:t>утверждении типовых дополнительных профессиональных программ в области кадастровой </a:t>
            </a:r>
            <a:r>
              <a:rPr lang="ru-RU" dirty="0" smtClean="0"/>
              <a:t>деятельности«</a:t>
            </a:r>
          </a:p>
          <a:p>
            <a:pPr lvl="1"/>
            <a:r>
              <a:rPr lang="ru-RU" dirty="0" smtClean="0"/>
              <a:t>Приказ </a:t>
            </a:r>
            <a:r>
              <a:rPr lang="ru-RU" dirty="0"/>
              <a:t>Минтранса России от 23.06.2016 N </a:t>
            </a:r>
            <a:r>
              <a:rPr lang="ru-RU" dirty="0" smtClean="0"/>
              <a:t>175 "</a:t>
            </a:r>
            <a:r>
              <a:rPr lang="ru-RU" dirty="0"/>
              <a:t>Об утверждении Типовой дополнительной профессиональной программы повышения квалификации консультантов по вопросам безопасности перевозки опасных грузов автомобильным транспортом в области международных автомобильных перевозок и Типовой дополнительной профессиональной программы профессиональной переподготовки консультантов по вопросам безопасности перевозки опасных грузов автомобильным транспортом в области международных автомобильных </a:t>
            </a:r>
            <a:r>
              <a:rPr lang="ru-RU" dirty="0" smtClean="0"/>
              <a:t>перевозок«</a:t>
            </a:r>
            <a:endParaRPr lang="ru-RU" dirty="0"/>
          </a:p>
          <a:p>
            <a:pPr lvl="1"/>
            <a:r>
              <a:rPr lang="ru-RU" dirty="0" smtClean="0"/>
              <a:t>Приказ </a:t>
            </a:r>
            <a:r>
              <a:rPr lang="ru-RU" dirty="0"/>
              <a:t>Минтранса России от 14.05.2015 N </a:t>
            </a:r>
            <a:r>
              <a:rPr lang="ru-RU" dirty="0" smtClean="0"/>
              <a:t>172 "</a:t>
            </a:r>
            <a:r>
              <a:rPr lang="ru-RU" dirty="0"/>
              <a:t>Об утверждении типовой программы профессионального обучения повышения квалификации водителей, осуществляющих перевозку пассажиров и грузов в международном сообщении, типовой дополнительной профессиональной программы повышения квалификации специалистов по организации перевозок автомобильным транспортом в международном сообщении, программы дополнительного обучения водителей, осуществляющих перевозку пассажиров и грузов в международном сообщении, программы дополнительного обучения специалистов по организации перевозок автомобильным транспортом в международном </a:t>
            </a:r>
            <a:r>
              <a:rPr lang="ru-RU" dirty="0" smtClean="0"/>
              <a:t>сообщении«</a:t>
            </a:r>
            <a:endParaRPr lang="ru-RU" dirty="0"/>
          </a:p>
          <a:p>
            <a:pPr lvl="1"/>
            <a:r>
              <a:rPr lang="ru-RU" dirty="0" smtClean="0"/>
              <a:t>Приказ </a:t>
            </a:r>
            <a:r>
              <a:rPr lang="ru-RU" dirty="0"/>
              <a:t>Минтранса России от 08.09.2014 N </a:t>
            </a:r>
            <a:r>
              <a:rPr lang="ru-RU" dirty="0" smtClean="0"/>
              <a:t>243 "</a:t>
            </a:r>
            <a:r>
              <a:rPr lang="ru-RU" dirty="0"/>
              <a:t>Об утверждении типовых дополнительных профессиональных программ в области подготовки сил обеспечения транспортной безопасности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9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Методическое обеспечение ДПО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1477487" y="-298315"/>
            <a:ext cx="8911687" cy="2983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862519"/>
            <a:ext cx="8915400" cy="504870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25.08.2015 N </a:t>
            </a:r>
            <a:r>
              <a:rPr lang="ru-RU" dirty="0" smtClean="0"/>
              <a:t>АК-2453/06 "</a:t>
            </a:r>
            <a:r>
              <a:rPr lang="ru-RU" dirty="0"/>
              <a:t>Об особенностях законодательного и нормативного правового обеспечения в сфере </a:t>
            </a:r>
            <a:r>
              <a:rPr lang="ru-RU" dirty="0" smtClean="0"/>
              <a:t>ДПО»</a:t>
            </a:r>
          </a:p>
          <a:p>
            <a:r>
              <a:rPr lang="ru-RU" dirty="0" smtClean="0"/>
              <a:t>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22.04.2015 N </a:t>
            </a:r>
            <a:r>
              <a:rPr lang="ru-RU" dirty="0" smtClean="0"/>
              <a:t>ВК-1032/06 </a:t>
            </a:r>
            <a:r>
              <a:rPr lang="ru-RU" dirty="0"/>
              <a:t>"О направлении методических </a:t>
            </a:r>
            <a:r>
              <a:rPr lang="ru-RU" dirty="0" smtClean="0"/>
              <a:t>рекомендаций по </a:t>
            </a:r>
            <a:r>
              <a:rPr lang="ru-RU" dirty="0"/>
              <a:t>разработке дополнительных профессиональных программ на основе профессиональных </a:t>
            </a:r>
            <a:r>
              <a:rPr lang="ru-RU" dirty="0" smtClean="0"/>
              <a:t>стандартов»</a:t>
            </a:r>
          </a:p>
          <a:p>
            <a:r>
              <a:rPr lang="ru-RU" dirty="0" smtClean="0"/>
              <a:t>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21.04.2015 N </a:t>
            </a:r>
            <a:r>
              <a:rPr lang="ru-RU" dirty="0" smtClean="0"/>
              <a:t>ВК-1013/06 "</a:t>
            </a:r>
            <a:r>
              <a:rPr lang="ru-RU" dirty="0"/>
              <a:t>О направлении методических рекомендаций по реализации дополнительных профессиональных </a:t>
            </a:r>
            <a:r>
              <a:rPr lang="ru-RU" dirty="0" smtClean="0"/>
              <a:t>программ»</a:t>
            </a:r>
          </a:p>
          <a:p>
            <a:r>
              <a:rPr lang="ru-RU" dirty="0" smtClean="0"/>
              <a:t>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30.03.2015 N </a:t>
            </a:r>
            <a:r>
              <a:rPr lang="ru-RU" dirty="0" smtClean="0"/>
              <a:t>АК-821/06 "</a:t>
            </a:r>
            <a:r>
              <a:rPr lang="ru-RU" dirty="0"/>
              <a:t>О направлении методических рекомендаций по итоговой аттестации </a:t>
            </a:r>
            <a:r>
              <a:rPr lang="ru-RU" dirty="0" smtClean="0"/>
              <a:t>слушателей»</a:t>
            </a:r>
          </a:p>
          <a:p>
            <a:r>
              <a:rPr lang="ru-RU" dirty="0"/>
              <a:t>&lt;Письмо&gt; </a:t>
            </a:r>
            <a:r>
              <a:rPr lang="ru-RU" dirty="0" err="1"/>
              <a:t>Минобрнауки</a:t>
            </a:r>
            <a:r>
              <a:rPr lang="ru-RU" dirty="0"/>
              <a:t> России от 07.05.2014 N </a:t>
            </a:r>
            <a:r>
              <a:rPr lang="ru-RU" dirty="0" smtClean="0"/>
              <a:t>АК-1261/06 "</a:t>
            </a:r>
            <a:r>
              <a:rPr lang="ru-RU" dirty="0"/>
              <a:t>Об особенностях </a:t>
            </a:r>
            <a:r>
              <a:rPr lang="ru-RU" dirty="0" smtClean="0"/>
              <a:t>законодательного </a:t>
            </a:r>
            <a:r>
              <a:rPr lang="ru-RU" dirty="0"/>
              <a:t>и нормативного правового обеспечения в сфере </a:t>
            </a:r>
            <a:r>
              <a:rPr lang="ru-RU" dirty="0" smtClean="0"/>
              <a:t>ДПО»</a:t>
            </a:r>
          </a:p>
          <a:p>
            <a:r>
              <a:rPr lang="ru-RU" dirty="0"/>
              <a:t>Письмо&gt; </a:t>
            </a:r>
            <a:r>
              <a:rPr lang="ru-RU" dirty="0" err="1"/>
              <a:t>Минобрнауки</a:t>
            </a:r>
            <a:r>
              <a:rPr lang="ru-RU" dirty="0"/>
              <a:t> России от 26.12.2013 N </a:t>
            </a:r>
            <a:r>
              <a:rPr lang="ru-RU" dirty="0" smtClean="0"/>
              <a:t>АК-3076/06 "</a:t>
            </a:r>
            <a:r>
              <a:rPr lang="ru-RU" dirty="0"/>
              <a:t>О направлении методических </a:t>
            </a:r>
            <a:r>
              <a:rPr lang="ru-RU" dirty="0" smtClean="0"/>
              <a:t>рекомендаций по </a:t>
            </a:r>
            <a:r>
              <a:rPr lang="ru-RU" dirty="0"/>
              <a:t>стимулированию и поддержке непрерывного образования в субъектах Российской </a:t>
            </a:r>
            <a:r>
              <a:rPr lang="ru-RU" dirty="0" smtClean="0"/>
              <a:t>Федерации»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0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1477487" y="-298315"/>
            <a:ext cx="8911687" cy="2983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402077"/>
            <a:ext cx="8915400" cy="550914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Письмо</a:t>
            </a:r>
            <a:r>
              <a:rPr lang="ru-RU" dirty="0"/>
              <a:t>&gt; </a:t>
            </a:r>
            <a:r>
              <a:rPr lang="ru-RU" dirty="0" err="1"/>
              <a:t>Минобрнауки</a:t>
            </a:r>
            <a:r>
              <a:rPr lang="ru-RU" dirty="0"/>
              <a:t> России от 12.03.2015 N </a:t>
            </a:r>
            <a:r>
              <a:rPr lang="ru-RU" dirty="0" smtClean="0"/>
              <a:t>АК-610/06 «О </a:t>
            </a:r>
            <a:r>
              <a:rPr lang="ru-RU" dirty="0"/>
              <a:t>направлении методических </a:t>
            </a:r>
            <a:r>
              <a:rPr lang="ru-RU" dirty="0" smtClean="0"/>
              <a:t>рекомендаций </a:t>
            </a:r>
            <a:r>
              <a:rPr lang="ru-RU" dirty="0"/>
              <a:t>по разработке, порядку выдачи и учету документов о квалификации в сфере дополнительного профессионального </a:t>
            </a:r>
            <a:r>
              <a:rPr lang="ru-RU" dirty="0" smtClean="0"/>
              <a:t>образования»</a:t>
            </a:r>
          </a:p>
          <a:p>
            <a:r>
              <a:rPr lang="ru-RU" dirty="0"/>
              <a:t>Письмо&gt; </a:t>
            </a:r>
            <a:r>
              <a:rPr lang="ru-RU" dirty="0" err="1"/>
              <a:t>Минобрнауки</a:t>
            </a:r>
            <a:r>
              <a:rPr lang="ru-RU" dirty="0"/>
              <a:t> России от 02.09.2013 N </a:t>
            </a:r>
            <a:r>
              <a:rPr lang="ru-RU" dirty="0" smtClean="0"/>
              <a:t>АК-1879/06 «О </a:t>
            </a:r>
            <a:r>
              <a:rPr lang="ru-RU" dirty="0"/>
              <a:t>документах о </a:t>
            </a:r>
            <a:r>
              <a:rPr lang="ru-RU" dirty="0" smtClean="0"/>
              <a:t>квалификации»</a:t>
            </a:r>
            <a:endParaRPr lang="ru-RU" dirty="0"/>
          </a:p>
          <a:p>
            <a:r>
              <a:rPr lang="ru-RU" dirty="0"/>
              <a:t>Письмо&gt; </a:t>
            </a:r>
            <a:r>
              <a:rPr lang="ru-RU" dirty="0" err="1"/>
              <a:t>Минобрнауки</a:t>
            </a:r>
            <a:r>
              <a:rPr lang="ru-RU" dirty="0"/>
              <a:t> России от 09.10.2013 N 06-735 «О дополнительном профессиональном образовании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b="1" dirty="0" smtClean="0"/>
              <a:t>И другие</a:t>
            </a:r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6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Локальные нормативные акты организации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847528" y="1125538"/>
            <a:ext cx="8606160" cy="551815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b="1" dirty="0" smtClean="0">
                <a:solidFill>
                  <a:srgbClr val="000000"/>
                </a:solidFill>
              </a:rPr>
              <a:t>Н</a:t>
            </a:r>
            <a:r>
              <a:rPr lang="ru-RU" sz="2400" b="1" dirty="0">
                <a:solidFill>
                  <a:srgbClr val="000000"/>
                </a:solidFill>
              </a:rPr>
              <a:t>а основании статьи 28. «Компетенция, права, обязанности и </a:t>
            </a:r>
            <a:r>
              <a:rPr lang="ru-RU" sz="2400" b="1" dirty="0" smtClean="0">
                <a:solidFill>
                  <a:srgbClr val="000000"/>
                </a:solidFill>
              </a:rPr>
              <a:t>ответственность </a:t>
            </a:r>
            <a:r>
              <a:rPr lang="ru-RU" sz="2400" b="1" dirty="0">
                <a:solidFill>
                  <a:srgbClr val="000000"/>
                </a:solidFill>
              </a:rPr>
              <a:t>образовательной организации» и статьи 30 </a:t>
            </a:r>
            <a:r>
              <a:rPr lang="ru-RU" sz="2400" b="1" dirty="0" smtClean="0">
                <a:solidFill>
                  <a:srgbClr val="000000"/>
                </a:solidFill>
              </a:rPr>
              <a:t>«</a:t>
            </a:r>
            <a:r>
              <a:rPr lang="ru-RU" sz="2400" b="1" dirty="0">
                <a:solidFill>
                  <a:srgbClr val="000000"/>
                </a:solidFill>
              </a:rPr>
              <a:t>Локальные нормативные акты, содержащие нормы, </a:t>
            </a:r>
            <a:r>
              <a:rPr lang="ru-RU" sz="2400" b="1" dirty="0" smtClean="0">
                <a:solidFill>
                  <a:srgbClr val="000000"/>
                </a:solidFill>
              </a:rPr>
              <a:t>регулирующие </a:t>
            </a:r>
            <a:r>
              <a:rPr lang="ru-RU" sz="2400" b="1" dirty="0">
                <a:solidFill>
                  <a:srgbClr val="000000"/>
                </a:solidFill>
              </a:rPr>
              <a:t>образовательные отношения</a:t>
            </a:r>
            <a:r>
              <a:rPr lang="ru-RU" sz="2400" b="1" dirty="0" smtClean="0">
                <a:solidFill>
                  <a:srgbClr val="000000"/>
                </a:solidFill>
              </a:rPr>
              <a:t>» образовательная </a:t>
            </a:r>
            <a:r>
              <a:rPr lang="ru-RU" sz="2400" b="1" dirty="0">
                <a:solidFill>
                  <a:srgbClr val="000000"/>
                </a:solidFill>
              </a:rPr>
              <a:t>организация, реализующая </a:t>
            </a:r>
            <a:r>
              <a:rPr lang="ru-RU" sz="2400" b="1" dirty="0" smtClean="0">
                <a:solidFill>
                  <a:srgbClr val="000000"/>
                </a:solidFill>
              </a:rPr>
              <a:t>дополнительные профессиональные </a:t>
            </a:r>
            <a:r>
              <a:rPr lang="ru-RU" sz="2400" b="1" dirty="0">
                <a:solidFill>
                  <a:srgbClr val="000000"/>
                </a:solidFill>
              </a:rPr>
              <a:t>программы, с целью обеспечения норм и </a:t>
            </a:r>
            <a:r>
              <a:rPr lang="ru-RU" sz="2400" b="1" dirty="0" smtClean="0">
                <a:solidFill>
                  <a:srgbClr val="000000"/>
                </a:solidFill>
              </a:rPr>
              <a:t>требований </a:t>
            </a:r>
            <a:r>
              <a:rPr lang="ru-RU" sz="2400" b="1" dirty="0">
                <a:solidFill>
                  <a:srgbClr val="000000"/>
                </a:solidFill>
              </a:rPr>
              <a:t>Федерального закона «Об образовании в </a:t>
            </a:r>
            <a:r>
              <a:rPr lang="ru-RU" sz="2400" b="1" dirty="0" smtClean="0">
                <a:solidFill>
                  <a:srgbClr val="000000"/>
                </a:solidFill>
              </a:rPr>
              <a:t>Российской </a:t>
            </a:r>
            <a:r>
              <a:rPr lang="ru-RU" sz="2400" b="1" dirty="0">
                <a:solidFill>
                  <a:srgbClr val="000000"/>
                </a:solidFill>
              </a:rPr>
              <a:t>Федерации» и других подзаконных актов </a:t>
            </a:r>
            <a:r>
              <a:rPr lang="ru-RU" sz="2400" b="1" dirty="0" smtClean="0">
                <a:solidFill>
                  <a:srgbClr val="FF0000"/>
                </a:solidFill>
              </a:rPr>
              <a:t>самостоятельно </a:t>
            </a:r>
            <a:r>
              <a:rPr lang="ru-RU" sz="2400" b="1" dirty="0">
                <a:solidFill>
                  <a:srgbClr val="FF0000"/>
                </a:solidFill>
              </a:rPr>
              <a:t>разрабатывает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организационно-распорядительную</a:t>
            </a:r>
            <a:r>
              <a:rPr lang="ru-RU" sz="2400" b="1" dirty="0">
                <a:solidFill>
                  <a:srgbClr val="FF0000"/>
                </a:solidFill>
              </a:rPr>
              <a:t>, организационно – методическую</a:t>
            </a:r>
            <a:r>
              <a:rPr lang="ru-RU" sz="2400" b="1" dirty="0" smtClean="0">
                <a:solidFill>
                  <a:srgbClr val="FF0000"/>
                </a:solidFill>
              </a:rPr>
              <a:t>, учебно- </a:t>
            </a:r>
            <a:r>
              <a:rPr lang="ru-RU" sz="2400" b="1" dirty="0">
                <a:solidFill>
                  <a:srgbClr val="FF0000"/>
                </a:solidFill>
              </a:rPr>
              <a:t>методическую и др. документацию и </a:t>
            </a:r>
            <a:r>
              <a:rPr lang="ru-RU" sz="2400" b="1" dirty="0" smtClean="0">
                <a:solidFill>
                  <a:srgbClr val="FF0000"/>
                </a:solidFill>
              </a:rPr>
              <a:t>принимает локальные </a:t>
            </a:r>
            <a:r>
              <a:rPr lang="ru-RU" sz="2400" b="1" dirty="0">
                <a:solidFill>
                  <a:srgbClr val="FF0000"/>
                </a:solidFill>
              </a:rPr>
              <a:t>нормативные акты в пределах своей </a:t>
            </a:r>
            <a:r>
              <a:rPr lang="ru-RU" sz="2400" b="1" dirty="0" smtClean="0">
                <a:solidFill>
                  <a:srgbClr val="FF0000"/>
                </a:solidFill>
              </a:rPr>
              <a:t>компетенции по </a:t>
            </a:r>
            <a:r>
              <a:rPr lang="ru-RU" sz="2400" b="1" dirty="0">
                <a:solidFill>
                  <a:srgbClr val="FF0000"/>
                </a:solidFill>
              </a:rPr>
              <a:t>основным вопросам  организации и осуществления </a:t>
            </a:r>
            <a:r>
              <a:rPr lang="ru-RU" sz="2400" b="1" dirty="0" smtClean="0">
                <a:solidFill>
                  <a:srgbClr val="FF0000"/>
                </a:solidFill>
              </a:rPr>
              <a:t>образовательной </a:t>
            </a:r>
            <a:r>
              <a:rPr lang="ru-RU" sz="2400" b="1" dirty="0">
                <a:solidFill>
                  <a:srgbClr val="FF0000"/>
                </a:solidFill>
              </a:rPr>
              <a:t>деятельности.</a:t>
            </a:r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458200" cy="7254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 smtClean="0"/>
              <a:t>Локальные нормативные акты</a:t>
            </a:r>
          </a:p>
        </p:txBody>
      </p:sp>
    </p:spTree>
    <p:extLst>
      <p:ext uri="{BB962C8B-B14F-4D97-AF65-F5344CB8AC3E}">
        <p14:creationId xmlns:p14="http://schemas.microsoft.com/office/powerpoint/2010/main" val="21820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981200" y="1214439"/>
            <a:ext cx="8229600" cy="49117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b="1" dirty="0">
                <a:solidFill>
                  <a:srgbClr val="000000"/>
                </a:solidFill>
              </a:rPr>
              <a:t>Локальный акт образовательной организации – это </a:t>
            </a:r>
            <a:r>
              <a:rPr lang="ru-RU" sz="2600" b="1" dirty="0" smtClean="0">
                <a:solidFill>
                  <a:srgbClr val="000000"/>
                </a:solidFill>
              </a:rPr>
              <a:t>официальный </a:t>
            </a:r>
            <a:r>
              <a:rPr lang="ru-RU" sz="2600" b="1" dirty="0">
                <a:solidFill>
                  <a:srgbClr val="000000"/>
                </a:solidFill>
              </a:rPr>
              <a:t>нормативный акт (письменный документ) который должен иметь все необходимые реквизиты: </a:t>
            </a:r>
          </a:p>
          <a:p>
            <a:pPr eaLnBrk="1" hangingPunct="1">
              <a:spcBef>
                <a:spcPct val="0"/>
              </a:spcBef>
            </a:pPr>
            <a:r>
              <a:rPr lang="ru-RU" sz="2600" b="1" dirty="0">
                <a:solidFill>
                  <a:srgbClr val="000000"/>
                </a:solidFill>
              </a:rPr>
              <a:t>    наименование; </a:t>
            </a:r>
          </a:p>
          <a:p>
            <a:pPr eaLnBrk="1" hangingPunct="1">
              <a:spcBef>
                <a:spcPct val="0"/>
              </a:spcBef>
            </a:pPr>
            <a:r>
              <a:rPr lang="ru-RU" sz="2600" b="1" dirty="0">
                <a:solidFill>
                  <a:srgbClr val="000000"/>
                </a:solidFill>
              </a:rPr>
              <a:t>    дата издания;</a:t>
            </a:r>
          </a:p>
          <a:p>
            <a:pPr eaLnBrk="1" hangingPunct="1">
              <a:spcBef>
                <a:spcPct val="0"/>
              </a:spcBef>
            </a:pPr>
            <a:r>
              <a:rPr lang="ru-RU" sz="2600" b="1" dirty="0">
                <a:solidFill>
                  <a:srgbClr val="000000"/>
                </a:solidFill>
              </a:rPr>
              <a:t>    регистрационный номер (при необходимости); </a:t>
            </a:r>
          </a:p>
          <a:p>
            <a:pPr eaLnBrk="1" hangingPunct="1">
              <a:spcBef>
                <a:spcPct val="0"/>
              </a:spcBef>
            </a:pPr>
            <a:r>
              <a:rPr lang="ru-RU" sz="2600" b="1" dirty="0">
                <a:solidFill>
                  <a:srgbClr val="000000"/>
                </a:solidFill>
              </a:rPr>
              <a:t>    подпись уполномоченного лица;</a:t>
            </a:r>
          </a:p>
          <a:p>
            <a:pPr eaLnBrk="1" hangingPunct="1">
              <a:spcBef>
                <a:spcPct val="0"/>
              </a:spcBef>
            </a:pPr>
            <a:r>
              <a:rPr lang="ru-RU" sz="2600" b="1" dirty="0">
                <a:solidFill>
                  <a:srgbClr val="000000"/>
                </a:solidFill>
              </a:rPr>
              <a:t>    виды согласования (при необходимости); </a:t>
            </a:r>
          </a:p>
          <a:p>
            <a:pPr eaLnBrk="1" hangingPunct="1">
              <a:spcBef>
                <a:spcPct val="0"/>
              </a:spcBef>
            </a:pPr>
            <a:r>
              <a:rPr lang="ru-RU" sz="2600" b="1" dirty="0">
                <a:solidFill>
                  <a:srgbClr val="000000"/>
                </a:solidFill>
              </a:rPr>
              <a:t>    печать образовательной организации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b="1" dirty="0">
                <a:solidFill>
                  <a:srgbClr val="000000"/>
                </a:solidFill>
              </a:rPr>
              <a:t>    (при необходимости).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2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8378"/>
          </a:xfrm>
        </p:spPr>
        <p:txBody>
          <a:bodyPr/>
          <a:lstStyle/>
          <a:p>
            <a:r>
              <a:rPr lang="ru-RU" dirty="0" smtClean="0"/>
              <a:t>Виды регламентирующих актов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44665"/>
            <a:ext cx="8915400" cy="48199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«Внешняя» регламентация</a:t>
            </a:r>
          </a:p>
          <a:p>
            <a:pPr lvl="1"/>
            <a:r>
              <a:rPr lang="ru-RU" dirty="0" smtClean="0"/>
              <a:t>Конституция</a:t>
            </a:r>
          </a:p>
          <a:p>
            <a:pPr lvl="1"/>
            <a:r>
              <a:rPr lang="ru-RU" dirty="0" smtClean="0"/>
              <a:t>Федеральные законы</a:t>
            </a:r>
          </a:p>
          <a:p>
            <a:pPr lvl="2"/>
            <a:r>
              <a:rPr lang="ru-RU" dirty="0" smtClean="0">
                <a:solidFill>
                  <a:srgbClr val="FF0000"/>
                </a:solidFill>
              </a:rPr>
              <a:t>Закон об образовании!!!</a:t>
            </a:r>
          </a:p>
          <a:p>
            <a:pPr lvl="2"/>
            <a:r>
              <a:rPr lang="ru-RU" dirty="0" smtClean="0"/>
              <a:t>ГК РФ, ТК РФ, КоАП РФ</a:t>
            </a:r>
          </a:p>
          <a:p>
            <a:pPr lvl="1"/>
            <a:r>
              <a:rPr lang="ru-RU" dirty="0" smtClean="0"/>
              <a:t>Указы Президента</a:t>
            </a:r>
          </a:p>
          <a:p>
            <a:pPr lvl="1"/>
            <a:r>
              <a:rPr lang="ru-RU" dirty="0" smtClean="0"/>
              <a:t>Постановления Правительства</a:t>
            </a:r>
          </a:p>
          <a:p>
            <a:pPr lvl="1"/>
            <a:r>
              <a:rPr lang="ru-RU" dirty="0" smtClean="0"/>
              <a:t>Приказы органов исполнительной власти</a:t>
            </a:r>
          </a:p>
          <a:p>
            <a:pPr lvl="2"/>
            <a:r>
              <a:rPr lang="ru-RU" dirty="0" smtClean="0"/>
              <a:t>Приказы </a:t>
            </a:r>
            <a:r>
              <a:rPr lang="ru-RU" dirty="0" err="1" smtClean="0"/>
              <a:t>Минобрнауки</a:t>
            </a:r>
            <a:r>
              <a:rPr lang="ru-RU" dirty="0" smtClean="0"/>
              <a:t>, </a:t>
            </a:r>
            <a:r>
              <a:rPr lang="ru-RU" dirty="0" err="1" smtClean="0"/>
              <a:t>Минпросвещения</a:t>
            </a:r>
            <a:endParaRPr lang="ru-RU" dirty="0" smtClean="0"/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Рекомендации (методические рекомендации) органов исполнительной власти (</a:t>
            </a:r>
            <a:r>
              <a:rPr lang="ru-RU" dirty="0" err="1" smtClean="0">
                <a:solidFill>
                  <a:srgbClr val="FF0000"/>
                </a:solidFill>
              </a:rPr>
              <a:t>Минобрнауки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Минпросвещения</a:t>
            </a:r>
            <a:r>
              <a:rPr lang="ru-RU" dirty="0" smtClean="0">
                <a:solidFill>
                  <a:srgbClr val="FF0000"/>
                </a:solidFill>
              </a:rPr>
              <a:t>, Минтруд и т.д.)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«Внутренняя» регламентация: локальные нормативные акты образовательной организации, регламентирующие отдельные вопросы осуществления образовательной деятельности, в </a:t>
            </a:r>
            <a:r>
              <a:rPr lang="ru-RU" dirty="0" err="1" smtClean="0"/>
              <a:t>т.ч</a:t>
            </a:r>
            <a:r>
              <a:rPr lang="ru-RU" dirty="0" smtClean="0"/>
              <a:t>. в сфере ДПО</a:t>
            </a:r>
          </a:p>
        </p:txBody>
      </p:sp>
    </p:spTree>
    <p:extLst>
      <p:ext uri="{BB962C8B-B14F-4D97-AF65-F5344CB8AC3E}">
        <p14:creationId xmlns:p14="http://schemas.microsoft.com/office/powerpoint/2010/main" val="18893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981200" y="692150"/>
            <a:ext cx="8229600" cy="59055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Образовательной организации целесообразно выстраивать свою деятельность по разработке локальных нормативных актов в следующем порядке: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провести анализ своей локальной нормативной базы, регулирующей образовательную деятельность, принять меры по внесению изменений в локальные нормативные акты в целях устранения противоречий с Федеральным законом «Об образовании в Российской Федерации»;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признать утратившими силу устаревшие и противоречащие Федеральному закону «Об образовании в Российской Федерации» положения локальных нормативных актов;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принять новые локальные нормативные акты, предусмотренные Федеральным законом «Об образовании в Российской Федерации».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919536" y="1268760"/>
            <a:ext cx="8401050" cy="497205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Локальные нормативные акты образовательной организации издаются (принимаются) в разных формах (постановление, приказ, решение, инструкция, положение, правила, регламент и др.).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FF0000"/>
                </a:solidFill>
              </a:rPr>
              <a:t>Положение </a:t>
            </a:r>
            <a:r>
              <a:rPr lang="ru-RU" sz="2400" b="1" dirty="0">
                <a:solidFill>
                  <a:srgbClr val="000000"/>
                </a:solidFill>
              </a:rPr>
              <a:t>принимается в том случае, если в нем устанавливаются системно связанные между собой правила по вопросам, отнесенным к компетенции организации (например, Положение об Институте дополнительного профессионального образования).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правилах </a:t>
            </a:r>
            <a:r>
              <a:rPr lang="ru-RU" sz="2400" b="1" dirty="0">
                <a:solidFill>
                  <a:srgbClr val="000000"/>
                </a:solidFill>
              </a:rPr>
              <a:t>устанавливаются нормы и требования, обязательные для выполнения (например, Правила внутреннего распорядка).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1981200" y="358775"/>
            <a:ext cx="8229600" cy="7127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smtClean="0"/>
              <a:t>Формы локальных актов</a:t>
            </a:r>
          </a:p>
        </p:txBody>
      </p:sp>
    </p:spTree>
    <p:extLst>
      <p:ext uri="{BB962C8B-B14F-4D97-AF65-F5344CB8AC3E}">
        <p14:creationId xmlns:p14="http://schemas.microsoft.com/office/powerpoint/2010/main" val="28670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Текст 1"/>
          <p:cNvSpPr>
            <a:spLocks noGrp="1"/>
          </p:cNvSpPr>
          <p:nvPr>
            <p:ph type="body" idx="1"/>
          </p:nvPr>
        </p:nvSpPr>
        <p:spPr>
          <a:xfrm>
            <a:off x="1774825" y="785813"/>
            <a:ext cx="8713788" cy="59563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rgbClr val="000000"/>
                </a:solidFill>
              </a:rPr>
              <a:t>В </a:t>
            </a:r>
            <a:r>
              <a:rPr lang="ru-RU" sz="2400" b="1">
                <a:solidFill>
                  <a:srgbClr val="FF0000"/>
                </a:solidFill>
              </a:rPr>
              <a:t>инструкции</a:t>
            </a:r>
            <a:r>
              <a:rPr lang="ru-RU" sz="2400" b="1">
                <a:solidFill>
                  <a:srgbClr val="000000"/>
                </a:solidFill>
              </a:rPr>
              <a:t> излагается порядок осуществления какой-либо деятельности или порядок применения положений законодательных и иных нормативных актов (например, Инструкция по разработке и проектированию дополнительных профессиональных программ).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rgbClr val="FF0000"/>
                </a:solidFill>
              </a:rPr>
              <a:t>Регламент</a:t>
            </a:r>
            <a:r>
              <a:rPr lang="ru-RU" sz="2400" b="1">
                <a:solidFill>
                  <a:srgbClr val="000000"/>
                </a:solidFill>
              </a:rPr>
              <a:t> содержит совокупность правил, регулирующих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rgbClr val="000000"/>
                </a:solidFill>
              </a:rPr>
              <a:t>      порядок образовательного процесса или его этапов. Регламент содержит обязательные для исполнения организационные положения, в том числе устанавливает порядок взаимодействия , сроки, распределение ответственности между подразделениями образовательной организации (например, Регламент по оформлению организационно-распорядительных документов структурного подразделения университета).</a:t>
            </a:r>
            <a:r>
              <a:rPr lang="ru-RU" sz="2400">
                <a:solidFill>
                  <a:srgbClr val="000000"/>
                </a:solidFill>
              </a:rPr>
              <a:t> </a:t>
            </a: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442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1981200" y="1214439"/>
            <a:ext cx="8229600" cy="49117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Требования к правилам разработки, оформления, согласования, утверждения, внесения изменений, ознакомления могут быть изложены 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в инструкции по делопроизводству образовательной </a:t>
            </a:r>
            <a:r>
              <a:rPr lang="ru-RU" sz="2400" b="1" dirty="0" smtClean="0">
                <a:solidFill>
                  <a:srgbClr val="000000"/>
                </a:solidFill>
                <a:latin typeface="+mj-lt"/>
              </a:rPr>
              <a:t>организации</a:t>
            </a:r>
            <a:endParaRPr lang="ru-RU" sz="2400" b="1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или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в инструкции СМК «Порядок оформления документов»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(в случае, если в образовательной организации </a:t>
            </a:r>
            <a:r>
              <a:rPr lang="ru-RU" sz="2400" b="1" dirty="0" smtClean="0">
                <a:solidFill>
                  <a:srgbClr val="000000"/>
                </a:solidFill>
                <a:latin typeface="+mj-lt"/>
              </a:rPr>
              <a:t>внедрена система </a:t>
            </a:r>
            <a:r>
              <a:rPr lang="ru-RU" sz="2400" b="1" dirty="0">
                <a:solidFill>
                  <a:srgbClr val="000000"/>
                </a:solidFill>
                <a:latin typeface="+mj-lt"/>
              </a:rPr>
              <a:t>менеджмента качества). </a:t>
            </a:r>
          </a:p>
        </p:txBody>
      </p:sp>
    </p:spTree>
    <p:extLst>
      <p:ext uri="{BB962C8B-B14F-4D97-AF65-F5344CB8AC3E}">
        <p14:creationId xmlns:p14="http://schemas.microsoft.com/office/powerpoint/2010/main" val="41298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738314" y="285751"/>
            <a:ext cx="8658225" cy="1000125"/>
          </a:xfrm>
        </p:spPr>
        <p:txBody>
          <a:bodyPr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3100" b="1" dirty="0">
                <a:solidFill>
                  <a:schemeClr val="tx1">
                    <a:alpha val="100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3100" b="1" dirty="0" smtClean="0">
                <a:solidFill>
                  <a:schemeClr val="tx1">
                    <a:alpha val="100000"/>
                  </a:schemeClr>
                </a:solidFill>
              </a:rPr>
              <a:t>Основные </a:t>
            </a:r>
            <a:r>
              <a:rPr lang="ru-RU" sz="3100" b="1" dirty="0">
                <a:solidFill>
                  <a:schemeClr val="tx1">
                    <a:alpha val="100000"/>
                  </a:schemeClr>
                </a:solidFill>
              </a:rPr>
              <a:t>требования к документам</a:t>
            </a:r>
            <a:br>
              <a:rPr lang="ru-RU" sz="31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3100" b="1" dirty="0">
                <a:solidFill>
                  <a:schemeClr val="tx1">
                    <a:alpha val="100000"/>
                  </a:schemeClr>
                </a:solidFill>
              </a:rPr>
              <a:t>(структура, содержание, требования к разделам ) </a:t>
            </a:r>
            <a:br>
              <a:rPr lang="ru-RU" sz="31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endParaRPr lang="ru-RU" sz="4000" dirty="0">
              <a:solidFill>
                <a:schemeClr val="tx1">
                  <a:alpha val="10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52626" y="1500188"/>
            <a:ext cx="8443913" cy="1714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</a:rPr>
              <a:t>Структура </a:t>
            </a:r>
            <a:r>
              <a:rPr lang="ru-RU" sz="2400" b="1" dirty="0">
                <a:solidFill>
                  <a:srgbClr val="000000"/>
                </a:solidFill>
              </a:rPr>
              <a:t>и содержание организационно-распорядительной, организационно-методической  и учебно-методической документации зависит от назначения и вида документа.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24064" y="3429000"/>
            <a:ext cx="8143875" cy="32146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Так </a:t>
            </a:r>
            <a:r>
              <a:rPr lang="ru-RU" sz="2000" b="1" dirty="0">
                <a:solidFill>
                  <a:srgbClr val="000000"/>
                </a:solidFill>
              </a:rPr>
              <a:t>например, структурными элементами организационно-методических документов могут являться: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колонтитулы; титульный лист; содержание; область применения; нормативные ссылки; определения, обозначения и сокращения; основные положения; приложения;  лист  согласования; лист ознакомления; лист регистрации изменений; извещение  об изменении.</a:t>
            </a:r>
          </a:p>
        </p:txBody>
      </p:sp>
    </p:spTree>
    <p:extLst>
      <p:ext uri="{BB962C8B-B14F-4D97-AF65-F5344CB8AC3E}">
        <p14:creationId xmlns:p14="http://schemas.microsoft.com/office/powerpoint/2010/main" val="1761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>
          <a:xfrm>
            <a:off x="1952625" y="357189"/>
            <a:ext cx="8229600" cy="64452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b="1" dirty="0"/>
              <a:t>Учебно-методическая документация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5583" y="1124744"/>
            <a:ext cx="8715587" cy="2159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Дополнительная профессиональная программа и основная программа профессионального обучения </a:t>
            </a:r>
            <a:r>
              <a:rPr lang="ru-RU" sz="2400" b="1" dirty="0">
                <a:solidFill>
                  <a:srgbClr val="000000"/>
                </a:solidFill>
              </a:rPr>
              <a:t>относятся к учебно-методической документации, разрабатывается </a:t>
            </a:r>
            <a:r>
              <a:rPr lang="ru-RU" sz="2400" b="1" dirty="0" smtClean="0">
                <a:solidFill>
                  <a:srgbClr val="000000"/>
                </a:solidFill>
              </a:rPr>
              <a:t>образовательной </a:t>
            </a:r>
            <a:r>
              <a:rPr lang="ru-RU" sz="2400" b="1" dirty="0">
                <a:solidFill>
                  <a:srgbClr val="000000"/>
                </a:solidFill>
              </a:rPr>
              <a:t>организацией самостоятельно и утверждается в установленном порядке.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62912" y="3500439"/>
            <a:ext cx="8859028" cy="30702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Дополнительная профессиональная программа содержит: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учебный план; учебно-тематический план (при необходимости</a:t>
            </a:r>
            <a:r>
              <a:rPr lang="ru-RU" sz="2000" b="1" dirty="0" smtClean="0">
                <a:solidFill>
                  <a:srgbClr val="000000"/>
                </a:solidFill>
              </a:rPr>
              <a:t>); календарный </a:t>
            </a:r>
            <a:r>
              <a:rPr lang="ru-RU" sz="2000" b="1" dirty="0">
                <a:solidFill>
                  <a:srgbClr val="000000"/>
                </a:solidFill>
              </a:rPr>
              <a:t>учебный график; рабочие программы учебных предметов, курсов, дисциплин (модулей); планируемые результаты освоения образовательной программы; организационно-педагогические условия </a:t>
            </a:r>
            <a:r>
              <a:rPr lang="ru-RU" sz="2000" b="1" dirty="0">
                <a:solidFill>
                  <a:schemeClr val="tx1"/>
                </a:solidFill>
              </a:rPr>
              <a:t>(материально-технические, учебно-методические, кадровые); </a:t>
            </a:r>
            <a:r>
              <a:rPr lang="ru-RU" sz="2000" b="1" dirty="0">
                <a:solidFill>
                  <a:srgbClr val="000000"/>
                </a:solidFill>
              </a:rPr>
              <a:t>формы аттестации; оценочные материалы и иные компоненты, включенные в состав образовательной программы по решению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0113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24063" y="357189"/>
            <a:ext cx="8286750" cy="61436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В случае реализации дополнительных профессиональных программ с использованием дистанционных образовательных технологий рекомендуется разрабатывать </a:t>
            </a:r>
            <a:r>
              <a:rPr lang="ru-RU" sz="2000" b="1" dirty="0">
                <a:solidFill>
                  <a:srgbClr val="FF0000"/>
                </a:solidFill>
              </a:rPr>
              <a:t>электронный учебно-методический комплекс.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В обобщенном виде структура типового ЭУМК включает 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следующие компоненты: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    - рабочая программа;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    - методические и дидактические рекомендации по </a:t>
            </a:r>
            <a:r>
              <a:rPr lang="ru-RU" sz="2000" b="1" dirty="0" smtClean="0">
                <a:solidFill>
                  <a:srgbClr val="000000"/>
                </a:solidFill>
              </a:rPr>
              <a:t>изучению дисциплины </a:t>
            </a:r>
            <a:r>
              <a:rPr lang="ru-RU" sz="2000" b="1" dirty="0">
                <a:solidFill>
                  <a:srgbClr val="000000"/>
                </a:solidFill>
              </a:rPr>
              <a:t>и организации образовательного процесса </a:t>
            </a:r>
            <a:r>
              <a:rPr lang="ru-RU" sz="2000" b="1" dirty="0" smtClean="0">
                <a:solidFill>
                  <a:srgbClr val="000000"/>
                </a:solidFill>
              </a:rPr>
              <a:t>и самостоятельной </a:t>
            </a:r>
            <a:r>
              <a:rPr lang="ru-RU" sz="2000" b="1" dirty="0">
                <a:solidFill>
                  <a:srgbClr val="000000"/>
                </a:solidFill>
              </a:rPr>
              <a:t>работы обучающихся;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    - требования к порядку проведения мероприятий по </a:t>
            </a:r>
            <a:r>
              <a:rPr lang="ru-RU" sz="2000" b="1" dirty="0" smtClean="0">
                <a:solidFill>
                  <a:srgbClr val="000000"/>
                </a:solidFill>
              </a:rPr>
              <a:t>контролю знаний </a:t>
            </a:r>
            <a:r>
              <a:rPr lang="ru-RU" sz="2000" b="1" dirty="0">
                <a:solidFill>
                  <a:srgbClr val="000000"/>
                </a:solidFill>
              </a:rPr>
              <a:t>обучающихся;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</a:rPr>
              <a:t>    - основные виды электронных образовательных ресурсов (электронный учебник, электронное учебное пособие, электронная презентация, электронный лабораторный практикум, виртуальная лаборатория, учебные прикладные программные средства, электронные тренажеры и др.);</a:t>
            </a:r>
          </a:p>
          <a:p>
            <a:pPr>
              <a:defRPr/>
            </a:pP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Текст 1"/>
          <p:cNvSpPr>
            <a:spLocks noGrp="1"/>
          </p:cNvSpPr>
          <p:nvPr>
            <p:ph type="body" idx="1"/>
          </p:nvPr>
        </p:nvSpPr>
        <p:spPr>
          <a:xfrm>
            <a:off x="1981200" y="214314"/>
            <a:ext cx="8472488" cy="63579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09751" y="214313"/>
            <a:ext cx="8501063" cy="62150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ysClr val="windowText" lastClr="000000"/>
                </a:solidFill>
              </a:rPr>
              <a:t>  </a:t>
            </a:r>
            <a:r>
              <a:rPr lang="ru-RU" b="1" dirty="0">
                <a:solidFill>
                  <a:sysClr val="windowText" lastClr="000000"/>
                </a:solidFill>
              </a:rPr>
              <a:t> - дополнительные электронные информационные ресурсы 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(нормативно-правовые и информационно-справочные системы, 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словари, хрестоматии, энциклопедии, атласы, научные издания, 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периодические издания, проектная документация, рефераты и др.);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    - для оценки качества изучения обучающимися образовательного </a:t>
            </a:r>
          </a:p>
          <a:p>
            <a:pPr>
              <a:defRPr/>
            </a:pPr>
            <a:r>
              <a:rPr lang="ru-RU" b="1" dirty="0" err="1">
                <a:solidFill>
                  <a:sysClr val="windowText" lastClr="000000"/>
                </a:solidFill>
              </a:rPr>
              <a:t>контента</a:t>
            </a:r>
            <a:r>
              <a:rPr lang="ru-RU" b="1" dirty="0">
                <a:solidFill>
                  <a:sysClr val="windowText" lastClr="000000"/>
                </a:solidFill>
              </a:rPr>
              <a:t> в составе ЭУМК должна функционировать система 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тестирования знаний, обеспечивающая: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       автоматизированную разработку тестовых заданий для обучающихся в соответствии с рабочей программной дисциплины, структурой ЭУМК и запланированными мероприятиями по контролю усвоения образовательного </a:t>
            </a:r>
            <a:r>
              <a:rPr lang="ru-RU" b="1" dirty="0" err="1">
                <a:solidFill>
                  <a:sysClr val="windowText" lastClr="000000"/>
                </a:solidFill>
              </a:rPr>
              <a:t>контента</a:t>
            </a:r>
            <a:r>
              <a:rPr lang="ru-RU" b="1" dirty="0">
                <a:solidFill>
                  <a:sysClr val="windowText" lastClr="000000"/>
                </a:solidFill>
              </a:rPr>
              <a:t>;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      автоматизированный процесс индивидуального тестирования знаний обучающихся;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      автоматизированную обработку оценивания и документирования результатов тестирования;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      хранение результатов тестирования и персональных данных обучающихся, в т.ч. для создания электронного </a:t>
            </a:r>
            <a:r>
              <a:rPr lang="ru-RU" b="1" dirty="0" err="1">
                <a:solidFill>
                  <a:sysClr val="windowText" lastClr="000000"/>
                </a:solidFill>
              </a:rPr>
              <a:t>портфолио</a:t>
            </a:r>
            <a:r>
              <a:rPr lang="ru-RU" b="1" dirty="0">
                <a:solidFill>
                  <a:sysClr val="windowText" lastClr="000000"/>
                </a:solidFill>
              </a:rPr>
              <a:t> в соответствии с принятыми моделями описания компетенций;</a:t>
            </a:r>
          </a:p>
          <a:p>
            <a:pPr>
              <a:defRPr/>
            </a:pPr>
            <a:r>
              <a:rPr lang="ru-RU" b="1" dirty="0">
                <a:solidFill>
                  <a:sysClr val="windowText" lastClr="000000"/>
                </a:solidFill>
              </a:rPr>
              <a:t>     - перечень и порядок использования средств обучения для изучения дисциплины.</a:t>
            </a:r>
          </a:p>
          <a:p>
            <a:pPr>
              <a:defRPr/>
            </a:pP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2000" b="1" dirty="0"/>
              <a:t>ГОСТ Р 7.0.97—2016. СИБИД. Организационно-распорядительная документация Требования к оформлению документов (вместо </a:t>
            </a:r>
            <a:r>
              <a:rPr lang="ru-RU" sz="2000" b="1" dirty="0">
                <a:solidFill>
                  <a:srgbClr val="000000"/>
                </a:solidFill>
              </a:rPr>
              <a:t>ГОСТ Р 6.30-2003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вступил в силу с 1 июля 2018 года)</a:t>
            </a:r>
            <a:r>
              <a:rPr lang="ru-RU" sz="2000" b="1" dirty="0"/>
              <a:t>; </a:t>
            </a:r>
          </a:p>
          <a:p>
            <a:pPr>
              <a:buFontTx/>
              <a:buNone/>
            </a:pPr>
            <a:r>
              <a:rPr lang="ru-RU" sz="2000" b="1" dirty="0"/>
              <a:t>ГОСТ Р  1.5-2001 МСС. Стандарты межгосударственные, правила и рекомендации по межгосударственной стандартизации. Общие требования к построению, изложению, оформлению и содержанию стандартов;</a:t>
            </a:r>
            <a:endParaRPr lang="ru-RU" sz="2000" dirty="0"/>
          </a:p>
          <a:p>
            <a:pPr>
              <a:buFontTx/>
              <a:buNone/>
            </a:pPr>
            <a:r>
              <a:rPr lang="ru-RU" sz="2000" b="1" dirty="0"/>
              <a:t>ГОСТ 2.105-95. Общие требования к текстовым документам;</a:t>
            </a:r>
            <a:endParaRPr lang="ru-RU" sz="2000" dirty="0"/>
          </a:p>
          <a:p>
            <a:pPr>
              <a:buFontTx/>
              <a:buNone/>
            </a:pPr>
            <a:r>
              <a:rPr lang="ru-RU" sz="2000" b="1" dirty="0"/>
              <a:t>ГОСТ 2.106-96 Текстовые документы;</a:t>
            </a:r>
            <a:endParaRPr lang="ru-RU" sz="2000" dirty="0"/>
          </a:p>
          <a:p>
            <a:pPr>
              <a:buFontTx/>
              <a:buNone/>
            </a:pPr>
            <a:r>
              <a:rPr lang="ru-RU" sz="2000" b="1" dirty="0"/>
              <a:t>ГОСТ 7.1-2003. Библиографическое описание документа. Общие требования и правила составления;</a:t>
            </a:r>
            <a:endParaRPr lang="ru-RU" sz="2000" dirty="0"/>
          </a:p>
          <a:p>
            <a:pPr>
              <a:buFontTx/>
              <a:buNone/>
            </a:pPr>
            <a:r>
              <a:rPr lang="ru-RU" sz="2000" b="1" dirty="0"/>
              <a:t>ГОСТ 7.12-93. Библиографическая запись. Сокращение слов и словосочетаний на русском языке. Общие требования и правила;</a:t>
            </a:r>
            <a:endParaRPr lang="ru-RU" sz="2000" dirty="0"/>
          </a:p>
          <a:p>
            <a:pPr>
              <a:buFontTx/>
              <a:buNone/>
            </a:pPr>
            <a:r>
              <a:rPr lang="ru-RU" sz="2000" b="1" dirty="0"/>
              <a:t>ГОСТ Р 7.0.5-2008. Библиографическая ссылка. Общие требования и правила составления. </a:t>
            </a:r>
            <a:endParaRPr lang="ru-RU" sz="2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5212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>
                    <a:alpha val="100000"/>
                  </a:schemeClr>
                </a:solidFill>
              </a:rPr>
              <a:t>Требования к оформлению </a:t>
            </a:r>
            <a:br>
              <a:rPr lang="ru-RU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b="1" dirty="0">
                <a:solidFill>
                  <a:schemeClr val="tx1">
                    <a:alpha val="100000"/>
                  </a:schemeClr>
                </a:solidFill>
              </a:rPr>
              <a:t>локальных нормативных актов</a:t>
            </a:r>
            <a:r>
              <a:rPr lang="ru-RU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alpha val="10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3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Текст 1"/>
          <p:cNvSpPr>
            <a:spLocks noGrp="1"/>
          </p:cNvSpPr>
          <p:nvPr>
            <p:ph type="body" idx="1"/>
          </p:nvPr>
        </p:nvSpPr>
        <p:spPr>
          <a:xfrm>
            <a:off x="1738314" y="404814"/>
            <a:ext cx="8715375" cy="626427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200" b="1"/>
              <a:t>"Унифицированная система организационно-распорядительной документации. Унифицированные формы, инструктивные и методические материалы по их применению» (утв. Главархивом СССР 18.03.1979)</a:t>
            </a:r>
            <a:endParaRPr lang="ru-RU" sz="22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rgbClr val="000000"/>
                </a:solidFill>
              </a:rPr>
              <a:t>Постановление Правительства Российской Федерации от 15 июня 2009 г. № 477 «Об утверждении правил делопроизводства в федеральных органах исполнительной власти»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200" b="1">
                <a:solidFill>
                  <a:srgbClr val="000000"/>
                </a:solidFill>
              </a:rPr>
              <a:t>Приказ Росархива от 11.04.2018 № 44 «Об утверждении примерной инструкции по делопроизводству в государственных организациях»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200" b="1"/>
              <a:t>Методические рекомендации по разработке инструкций по делопроизводству в федеральных органах исполнительной власти (утверждены приказом Росархива от 23.12.2009 № 76); </a:t>
            </a:r>
          </a:p>
          <a:p>
            <a:pPr>
              <a:buFontTx/>
              <a:buNone/>
            </a:pPr>
            <a:r>
              <a:rPr lang="ru-RU" sz="2200" b="1"/>
              <a:t>Приказ Минобрнауки РФ от 30 декабря 2011 г. № 2917 «Об утверждении Инструкции по делопроизводству в Министерстве образования и науки Российской Федерации» с изменениями (приказ Минобрнауки России от 20 сентября 2012 г. № 748).</a:t>
            </a:r>
          </a:p>
          <a:p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280129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 об образовании применительно к ДПО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rgbClr val="000000"/>
                </a:solidFill>
              </a:rPr>
              <a:t>Организационно-распорядительная, организационно-методическая и учебно-методическая документация вступает в силу со дня принятия (утверждения) или со дня, указанного в локальном акте образовательной организации.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rgbClr val="000000"/>
                </a:solidFill>
              </a:rPr>
              <a:t>Утверждение документа производят проставлением грифа утверждения или изданием распорядительного документа (в тех случаях, когда требуются дополнительные предписания и разъяснения).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rgbClr val="000000"/>
                </a:solidFill>
              </a:rPr>
              <a:t>Порядок утверждения и внесение изменений в учебно-методическую и организационно-методическую документацию определяется образовательной организацией самостоятельно с учетом требований инструкции по делопроизводству.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981200" y="358775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>ПОРЯДОК УТВЕРЖДЕНИЯ И ВНЕСЕНИЯ ИЗМЕНЕНИЙ</a:t>
            </a:r>
            <a:br>
              <a:rPr lang="ru-RU" sz="2800" b="1" dirty="0">
                <a:solidFill>
                  <a:schemeClr val="tx1">
                    <a:alpha val="100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alpha val="100000"/>
                  </a:schemeClr>
                </a:solidFill>
              </a:rPr>
              <a:t>В ЛОКАЛЬНЫЕ НОРМАТИВНЫЕ АКТЫ</a:t>
            </a:r>
            <a:r>
              <a:rPr lang="ru-RU" sz="2800" dirty="0">
                <a:solidFill>
                  <a:schemeClr val="tx1">
                    <a:alpha val="100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alpha val="100000"/>
                  </a:schemeClr>
                </a:solidFill>
              </a:rPr>
            </a:br>
            <a:endParaRPr lang="ru-RU" sz="2800" dirty="0">
              <a:solidFill>
                <a:schemeClr val="tx1">
                  <a:alpha val="1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1847851" y="1557339"/>
            <a:ext cx="8442325" cy="49434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Программа развития образовательной организации,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согласованная с учредителем (п.7 ч.3 ст.28);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Правила внутреннего трудового распорядка (п.1 ч.3 ст.28);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Правила внутреннего распорядка обучающихся (п.1 ч.3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ст.28), в том числе, регламентирующие режим занятий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обучающихся (ч.2 ст30);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Положения о соответствующих структурных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подразделениях образовательной организации (ч.4 ст.27);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Образовательные программы (п.6 ч.3 ст.28);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Положение о языках обучения, в т.ч. об обучении на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иностранных языках (ч.5 ст.14);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Правила оказания платных образовательных услуг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 dirty="0"/>
              <a:t>(п.4 ч.2 ст.29);</a:t>
            </a:r>
          </a:p>
          <a:p>
            <a:pPr>
              <a:buFontTx/>
              <a:buNone/>
            </a:pPr>
            <a:endParaRPr lang="ru-RU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703388" y="228600"/>
            <a:ext cx="8964612" cy="9906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200" b="1" dirty="0">
                <a:solidFill>
                  <a:schemeClr val="tx1">
                    <a:alpha val="100000"/>
                  </a:schemeClr>
                </a:solidFill>
              </a:rPr>
              <a:t>Примерный перечень локальных актов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117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136775" y="381000"/>
            <a:ext cx="8153400" cy="6262688"/>
          </a:xfrm>
        </p:spPr>
        <p:txBody>
          <a:bodyPr rtlCol="0">
            <a:normAutofit fontScale="925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ru-RU" sz="2600" b="1" dirty="0"/>
              <a:t>Приказ об утверждении стоимости обучения по каждой образовательной программе (п.4 ч.2 ст.29), в том числе  регламентирующий основания и порядок снижения стоимости платных образовательных услуг (ч.5 ст.54);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2600" b="1" dirty="0"/>
              <a:t>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(ч.2 ст.30);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2600" b="1" dirty="0"/>
              <a:t>Порядок обучения по индивидуальному учебному плану (в случае реализации в образовательной организации дополнительных профессиональных программ по индивидуальному плану), (п.3 ч.1 ст.34);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2600" b="1" dirty="0"/>
              <a:t>Положение, регламентирующее формы, периодичность и порядок текущего контроля успеваемости и промежуточной аттестации обучающихся (п.10 ч.3 ст.28, ч.2 ст.30, ч.1 ст.58);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b="1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"/>
          <p:cNvSpPr>
            <a:spLocks noGrp="1"/>
          </p:cNvSpPr>
          <p:nvPr>
            <p:ph idx="1"/>
          </p:nvPr>
        </p:nvSpPr>
        <p:spPr>
          <a:xfrm>
            <a:off x="1981200" y="357188"/>
            <a:ext cx="8229600" cy="62865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sz="2400" b="1"/>
              <a:t>Порядок и основания перевода, отчисления и восстановления обучающихся (ч.2 ст.30, ч.2 ст.62);</a:t>
            </a:r>
          </a:p>
          <a:p>
            <a:pPr>
              <a:buFontTx/>
              <a:buNone/>
            </a:pPr>
            <a:r>
              <a:rPr lang="ru-RU" sz="2400" b="1"/>
              <a:t>Положение об итоговой аттестации (ч.3 ст.59);</a:t>
            </a:r>
          </a:p>
          <a:p>
            <a:pPr>
              <a:buFontTx/>
              <a:buNone/>
            </a:pPr>
            <a:r>
              <a:rPr lang="ru-RU" sz="2400" b="1"/>
              <a:t>Порядок пользования учебниками и учебными пособиями обучающимися, осваивающими учебные дисциплины (модули) и получающими платные образовательные услуги (ч.3 ст. 35); </a:t>
            </a:r>
          </a:p>
          <a:p>
            <a:pPr>
              <a:buFontTx/>
              <a:buNone/>
            </a:pPr>
            <a:r>
              <a:rPr lang="ru-RU" sz="2400" b="1"/>
              <a:t>Образцы документов о квалификации  выдаваемых лицам, успешно прошедших итоговую аттестацию (ч.3 ст.60); </a:t>
            </a:r>
          </a:p>
          <a:p>
            <a:pPr>
              <a:buFontTx/>
              <a:buNone/>
            </a:pPr>
            <a:r>
              <a:rPr lang="ru-RU" sz="2400" b="1"/>
              <a:t>Образец справки об обучении или о периоде обучения выдаваемой лицам, не прошедшим итоговой аттестации или получившим на итоговой аттестации неудовлетворительные результаты, а также лицам, освоившим часть образовательной программы и (или) отчисленным из организации (ч.12 ст.60);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1"/>
          <p:cNvSpPr>
            <a:spLocks noGrp="1"/>
          </p:cNvSpPr>
          <p:nvPr>
            <p:ph type="body" idx="1"/>
          </p:nvPr>
        </p:nvSpPr>
        <p:spPr>
          <a:xfrm>
            <a:off x="1738314" y="214314"/>
            <a:ext cx="8643937" cy="6643687"/>
          </a:xfrm>
        </p:spPr>
        <p:txBody>
          <a:bodyPr vert="horz" lIns="90000" tIns="45720" rIns="91440" bIns="45720" rtlCol="0">
            <a:normAutofit fontScale="925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2400" b="1"/>
              <a:t>Образцы документов об обучении выдаваемые лицам, освоившим образовательные программы, по которым не предусмотрено проведение итоговой аттестации; порядок  их выдачи (ч.15 ст.60);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/>
              <a:t>Порядок оформления документов о квалификации на иностранном языке (ч.2 ст.60);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/>
              <a:t>Порядок бесплатного пользования педагогическими работниками образовательными, методическими и научными услугами образовательной организации (п.8 ч. 3 ст.47);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400" b="1"/>
              <a:t>Порядок, регламентирующий доступ педагогических работников к информационно-телекоммуникационным сетям и базам данных, учебным и методическим материалам, музейным фондам, материально-техническим средствам обеспечения образовательной деятельности, необходимым для качественного осуществления педагогической, научной или исследовательской деятельности (ч.7 ст.47);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8847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981200" y="857251"/>
            <a:ext cx="8229600" cy="526891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/>
              <a:t>Порядок, регламентирующий соотношение учебной (преподавательской) и другой педагогической работы в пределах рабочей недели или учебного года (ч.6 ст. 47); </a:t>
            </a:r>
          </a:p>
          <a:p>
            <a:pPr>
              <a:buFontTx/>
              <a:buNone/>
            </a:pPr>
            <a:r>
              <a:rPr lang="ru-RU" sz="2400" b="1"/>
              <a:t>Положение о комиссии по урегулированию споров между участниками образовательных отношений (ч.6 ст. 45);</a:t>
            </a:r>
          </a:p>
          <a:p>
            <a:pPr>
              <a:buFontTx/>
              <a:buNone/>
            </a:pPr>
            <a:r>
              <a:rPr lang="ru-RU" sz="2400" b="1"/>
              <a:t>Инструкция по делопроизводству (включает правила хранения документов);</a:t>
            </a:r>
          </a:p>
          <a:p>
            <a:pPr>
              <a:buFontTx/>
              <a:buNone/>
            </a:pPr>
            <a:r>
              <a:rPr lang="ru-RU" sz="2400" b="1"/>
              <a:t>Номенклатура дел;</a:t>
            </a:r>
          </a:p>
          <a:p>
            <a:pPr>
              <a:buFontTx/>
              <a:buNone/>
            </a:pPr>
            <a:r>
              <a:rPr lang="ru-RU" sz="2400" b="1"/>
              <a:t>и другие.</a:t>
            </a:r>
          </a:p>
          <a:p>
            <a:pPr>
              <a:buFontTx/>
              <a:buNone/>
            </a:pPr>
            <a:r>
              <a:rPr lang="ru-RU" sz="2400" b="1"/>
              <a:t> </a:t>
            </a:r>
          </a:p>
          <a:p>
            <a:pPr eaLnBrk="1" hangingPunct="1">
              <a:spcBef>
                <a:spcPct val="0"/>
              </a:spcBef>
            </a:pPr>
            <a:endParaRPr 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63752" y="3140969"/>
            <a:ext cx="4536504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СПАСИБО ЗА ВНИМАНИЕ!</a:t>
            </a:r>
          </a:p>
        </p:txBody>
      </p:sp>
      <p:sp>
        <p:nvSpPr>
          <p:cNvPr id="13" name="Подзаголовок 12"/>
          <p:cNvSpPr txBox="1">
            <a:spLocks noGrp="1"/>
          </p:cNvSpPr>
          <p:nvPr>
            <p:ph type="subTitle" idx="1"/>
          </p:nvPr>
        </p:nvSpPr>
        <p:spPr>
          <a:xfrm>
            <a:off x="5014935" y="3717033"/>
            <a:ext cx="2371162" cy="95923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WWW.gapm.ru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Ч. 5 ст. 10 (структура системы образования)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В Российской Федерации устанавливаются следующие </a:t>
            </a:r>
            <a:r>
              <a:rPr lang="ru-RU" i="1" dirty="0">
                <a:solidFill>
                  <a:srgbClr val="FF0000"/>
                </a:solidFill>
              </a:rPr>
              <a:t>уровни</a:t>
            </a:r>
            <a:r>
              <a:rPr lang="ru-RU" dirty="0"/>
              <a:t> профессионального образования:</a:t>
            </a:r>
          </a:p>
          <a:p>
            <a:pPr lvl="1"/>
            <a:r>
              <a:rPr lang="ru-RU" dirty="0"/>
              <a:t>1) среднее профессиональное образование;</a:t>
            </a:r>
          </a:p>
          <a:p>
            <a:pPr lvl="1"/>
            <a:r>
              <a:rPr lang="ru-RU" dirty="0"/>
              <a:t>2) высшее образование - </a:t>
            </a:r>
            <a:r>
              <a:rPr lang="ru-RU" dirty="0" err="1"/>
              <a:t>бакалавриат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3) высшее образование - </a:t>
            </a:r>
            <a:r>
              <a:rPr lang="ru-RU" dirty="0" err="1"/>
              <a:t>специалитет</a:t>
            </a:r>
            <a:r>
              <a:rPr lang="ru-RU" dirty="0"/>
              <a:t>, магистратура;</a:t>
            </a:r>
          </a:p>
          <a:p>
            <a:pPr lvl="1"/>
            <a:r>
              <a:rPr lang="ru-RU" dirty="0"/>
              <a:t>4) высшее образование - подготовка кадров высшей квалификации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</a:t>
            </a:r>
            <a:r>
              <a:rPr lang="ru-RU" i="1" dirty="0" smtClean="0">
                <a:solidFill>
                  <a:srgbClr val="FF0000"/>
                </a:solidFill>
              </a:rPr>
              <a:t>Подвиды</a:t>
            </a:r>
            <a:r>
              <a:rPr lang="ru-RU" dirty="0" smtClean="0"/>
              <a:t> дополнительного образования:</a:t>
            </a:r>
          </a:p>
          <a:p>
            <a:pPr lvl="1"/>
            <a:r>
              <a:rPr lang="ru-RU" dirty="0" smtClean="0"/>
              <a:t>дополнительное </a:t>
            </a:r>
            <a:r>
              <a:rPr lang="ru-RU" dirty="0"/>
              <a:t>образование детей и </a:t>
            </a:r>
            <a:r>
              <a:rPr lang="ru-RU" dirty="0" smtClean="0"/>
              <a:t>взрослых </a:t>
            </a:r>
            <a:r>
              <a:rPr lang="ru-RU" dirty="0"/>
              <a:t>и </a:t>
            </a:r>
            <a:endParaRPr lang="ru-RU" dirty="0" smtClean="0"/>
          </a:p>
          <a:p>
            <a:pPr lvl="1"/>
            <a:r>
              <a:rPr lang="ru-RU" dirty="0" smtClean="0"/>
              <a:t>дополнительное </a:t>
            </a:r>
            <a:r>
              <a:rPr lang="ru-RU" dirty="0"/>
              <a:t>профессиональное образование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4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Ст. 76. Дополнительное профессиональное 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существляется </a:t>
            </a:r>
            <a:r>
              <a:rPr lang="ru-RU" dirty="0"/>
              <a:t>посредством реализации дополнительных профессиональных </a:t>
            </a:r>
            <a:r>
              <a:rPr lang="ru-RU" dirty="0" smtClean="0"/>
              <a:t>программ:</a:t>
            </a:r>
          </a:p>
          <a:p>
            <a:pPr lvl="1"/>
            <a:r>
              <a:rPr lang="ru-RU" dirty="0" smtClean="0"/>
              <a:t>программ </a:t>
            </a:r>
            <a:r>
              <a:rPr lang="ru-RU" dirty="0"/>
              <a:t>повышения </a:t>
            </a:r>
            <a:r>
              <a:rPr lang="ru-RU" dirty="0" smtClean="0"/>
              <a:t>квалификации - направлены </a:t>
            </a:r>
            <a:r>
              <a:rPr lang="ru-RU" dirty="0"/>
              <a:t>на совершенствование и (или) получение новой компетенции, необходимой для профессиональной деятельности, и (или) повышение профессионального уровня в рамках имеющейся квалификации.</a:t>
            </a:r>
          </a:p>
          <a:p>
            <a:pPr lvl="1"/>
            <a:r>
              <a:rPr lang="ru-RU" dirty="0" smtClean="0"/>
              <a:t>программ </a:t>
            </a:r>
            <a:r>
              <a:rPr lang="ru-RU" dirty="0"/>
              <a:t>профессиональной </a:t>
            </a:r>
            <a:r>
              <a:rPr lang="ru-RU" dirty="0" smtClean="0"/>
              <a:t>переподготовки - направлены </a:t>
            </a:r>
            <a:r>
              <a:rPr lang="ru-RU" dirty="0"/>
              <a:t>на получение компетенции, необходимой для выполнения нового вида профессиональной деятельности, приобретение новой квалификации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+ см. </a:t>
            </a: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01.07.2013 </a:t>
            </a:r>
            <a:r>
              <a:rPr lang="ru-RU" dirty="0" smtClean="0"/>
              <a:t>№ 499 «Об </a:t>
            </a:r>
            <a:r>
              <a:rPr lang="ru-RU" dirty="0"/>
              <a:t>утверждении Порядка организации и осуществления образовательной деятельности по дополнительным профессиональным программам»</a:t>
            </a:r>
            <a:br>
              <a:rPr lang="ru-RU" dirty="0"/>
            </a:br>
            <a:endParaRPr lang="ru-RU" dirty="0"/>
          </a:p>
          <a:p>
            <a:pPr lvl="1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9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нормативные положения о ДПО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Кто получает: </a:t>
            </a:r>
            <a:r>
              <a:rPr lang="ru-RU" dirty="0"/>
              <a:t> лица, </a:t>
            </a:r>
            <a:r>
              <a:rPr lang="ru-RU" dirty="0" smtClean="0"/>
              <a:t>имеющие или получающие среднее </a:t>
            </a:r>
            <a:r>
              <a:rPr lang="ru-RU" dirty="0"/>
              <a:t>профессиональное и (или) высшее </a:t>
            </a:r>
            <a:r>
              <a:rPr lang="ru-RU" dirty="0" smtClean="0"/>
              <a:t>образование</a:t>
            </a:r>
          </a:p>
          <a:p>
            <a:r>
              <a:rPr lang="ru-RU" dirty="0" smtClean="0"/>
              <a:t>На основе договора об образовании или за счет бюджетных средств</a:t>
            </a:r>
          </a:p>
          <a:p>
            <a:r>
              <a:rPr lang="ru-RU" dirty="0" smtClean="0"/>
              <a:t>Содержание ДПО </a:t>
            </a:r>
            <a:r>
              <a:rPr lang="ru-RU" dirty="0"/>
              <a:t>определяется образовательной </a:t>
            </a:r>
            <a:r>
              <a:rPr lang="ru-RU" dirty="0" smtClean="0"/>
              <a:t>программой</a:t>
            </a:r>
          </a:p>
          <a:p>
            <a:r>
              <a:rPr lang="ru-RU" dirty="0" smtClean="0"/>
              <a:t>ДПП </a:t>
            </a:r>
            <a:r>
              <a:rPr lang="ru-RU" dirty="0"/>
              <a:t>реализуются образовательной организацией как самостоятельно, так и посредством сетевых форм их </a:t>
            </a:r>
            <a:r>
              <a:rPr lang="ru-RU" dirty="0" smtClean="0"/>
              <a:t>реализации</a:t>
            </a:r>
          </a:p>
          <a:p>
            <a:r>
              <a:rPr lang="ru-RU" dirty="0"/>
              <a:t>виды учебных занятий и учебных </a:t>
            </a:r>
            <a:r>
              <a:rPr lang="ru-RU" dirty="0" smtClean="0"/>
              <a:t>работ, </a:t>
            </a:r>
            <a:r>
              <a:rPr lang="ru-RU" dirty="0"/>
              <a:t>определенные учебным </a:t>
            </a:r>
            <a:r>
              <a:rPr lang="ru-RU" dirty="0" smtClean="0"/>
              <a:t>планом: </a:t>
            </a:r>
            <a:r>
              <a:rPr lang="ru-RU" dirty="0"/>
              <a:t>лекции, практические и семинарские занятия, лабораторные работы, круглые столы, мастер-классы, мастерские, деловые игры, ролевые игры, тренинги, семинары по обмену опытом, выездные занятия, консультации, выполнение аттестационной, дипломной, проектной работы и другие виды учебных занятий и учебных </a:t>
            </a:r>
            <a:r>
              <a:rPr lang="ru-RU" dirty="0" smtClean="0"/>
              <a:t>работ</a:t>
            </a:r>
          </a:p>
          <a:p>
            <a:r>
              <a:rPr lang="ru-RU" dirty="0"/>
              <a:t>Освоение дополнительных профессиональных образовательных программ завершается итоговой аттестацией обучающихся в форме, определяемой организацией </a:t>
            </a:r>
            <a:r>
              <a:rPr lang="ru-RU" dirty="0" smtClean="0"/>
              <a:t>самостоятельно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8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Дополнительная профессиональная 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разрабатывается </a:t>
            </a:r>
            <a:r>
              <a:rPr lang="ru-RU" dirty="0"/>
              <a:t>и </a:t>
            </a:r>
            <a:r>
              <a:rPr lang="ru-RU" dirty="0" smtClean="0"/>
              <a:t>утверждается </a:t>
            </a:r>
            <a:r>
              <a:rPr lang="ru-RU" dirty="0"/>
              <a:t>организацией с учетом потребностей лица, организации, по инициативе которых </a:t>
            </a:r>
            <a:r>
              <a:rPr lang="ru-RU" dirty="0" smtClean="0"/>
              <a:t>осуществляется </a:t>
            </a:r>
            <a:r>
              <a:rPr lang="ru-RU" dirty="0"/>
              <a:t>дополнительное профессиональное </a:t>
            </a:r>
            <a:r>
              <a:rPr lang="ru-RU" dirty="0" smtClean="0"/>
              <a:t>образование (</a:t>
            </a:r>
            <a:r>
              <a:rPr lang="ru-RU" i="1" dirty="0" smtClean="0">
                <a:solidFill>
                  <a:srgbClr val="FF0000"/>
                </a:solidFill>
              </a:rPr>
              <a:t>типовые ДПП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разрабатывается </a:t>
            </a:r>
            <a:r>
              <a:rPr lang="ru-RU" dirty="0"/>
              <a:t>организацией на основании установленных квалификационных требований, профессиональных стандартов и требований соответствующих федеральных государственных образовательных стандартов среднего профессионального и (или) высшего образования к результатам освоения образовательных программ</a:t>
            </a:r>
          </a:p>
          <a:p>
            <a:r>
              <a:rPr lang="ru-RU" dirty="0" smtClean="0"/>
              <a:t>разрабатывается с учетом требований Приказа №499</a:t>
            </a:r>
          </a:p>
          <a:p>
            <a:r>
              <a:rPr lang="ru-RU" dirty="0" smtClean="0"/>
              <a:t>реализуется в </a:t>
            </a:r>
            <a:r>
              <a:rPr lang="ru-RU" dirty="0"/>
              <a:t>очной, очно-заочной или заочной </a:t>
            </a:r>
            <a:r>
              <a:rPr lang="ru-RU" dirty="0" smtClean="0"/>
              <a:t>форме, а также в форме стажировки (полностью или частично), с применением (полностью или частично) электронного </a:t>
            </a:r>
            <a:r>
              <a:rPr lang="ru-RU" dirty="0"/>
              <a:t>обучения, дистанционных образовательных </a:t>
            </a:r>
            <a:r>
              <a:rPr lang="ru-RU" dirty="0" smtClean="0"/>
              <a:t>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8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отношения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Возникают на основании договора об образовании (ст. 54), который заключается:</a:t>
            </a:r>
          </a:p>
          <a:p>
            <a:pPr lvl="1"/>
            <a:r>
              <a:rPr lang="ru-RU" dirty="0"/>
              <a:t>1) организацией, осуществляющей образовательную деятельность, и лицом, зачисляемым на обучение (родителями (законными представителями) несовершеннолетнего лица);</a:t>
            </a:r>
          </a:p>
          <a:p>
            <a:pPr lvl="1"/>
            <a:r>
              <a:rPr lang="ru-RU" dirty="0"/>
              <a:t>2) организацией, осуществляющей образовательную деятельность, лицом, зачисляемым на обучение, и физическим или юридическим лицом, обязующимся оплатить обучение лица, зачисляемого на обучение.</a:t>
            </a:r>
          </a:p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25.10.2013 </a:t>
            </a:r>
            <a:r>
              <a:rPr lang="ru-RU" dirty="0" smtClean="0"/>
              <a:t>№ 1185 «Об </a:t>
            </a:r>
            <a:r>
              <a:rPr lang="ru-RU" dirty="0"/>
              <a:t>утверждении примерной формы договора об образовании на обучение по дополнительным образовательным </a:t>
            </a:r>
            <a:r>
              <a:rPr lang="ru-RU" dirty="0" smtClean="0"/>
              <a:t>программам»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0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Иные нормативные акты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603</TotalTime>
  <Words>2334</Words>
  <Application>Microsoft Office PowerPoint</Application>
  <PresentationFormat>Широкоэкранный</PresentationFormat>
  <Paragraphs>211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 3</vt:lpstr>
      <vt:lpstr>Легкий дым</vt:lpstr>
      <vt:lpstr>Нормативная регламентация ДПО</vt:lpstr>
      <vt:lpstr>Виды регламентирующих актов</vt:lpstr>
      <vt:lpstr>Закон об образовании применительно к ДПО</vt:lpstr>
      <vt:lpstr>Ч. 5 ст. 10 (структура системы образования)</vt:lpstr>
      <vt:lpstr>Ст. 76. Дополнительное профессиональное образование</vt:lpstr>
      <vt:lpstr>Основные нормативные положения о ДПО</vt:lpstr>
      <vt:lpstr>Дополнительная профессиональная программа</vt:lpstr>
      <vt:lpstr>Образовательные отношения</vt:lpstr>
      <vt:lpstr>Иные нормативные акты </vt:lpstr>
      <vt:lpstr>Постановление Правительства РФ от 15.08.2013 № 706 «Об утверждении Правил оказания платных образовательных услуг» </vt:lpstr>
      <vt:lpstr>Другие нормативные акты</vt:lpstr>
      <vt:lpstr>Другие нормативные акты</vt:lpstr>
      <vt:lpstr>Другие нормативные акты</vt:lpstr>
      <vt:lpstr>Методическое обеспечение ДПО</vt:lpstr>
      <vt:lpstr>Презентация PowerPoint</vt:lpstr>
      <vt:lpstr>Презентация PowerPoint</vt:lpstr>
      <vt:lpstr>Локальные нормативные акты организации</vt:lpstr>
      <vt:lpstr>Локальные нормативные акты</vt:lpstr>
      <vt:lpstr>Презентация PowerPoint</vt:lpstr>
      <vt:lpstr>Презентация PowerPoint</vt:lpstr>
      <vt:lpstr>Формы локальных актов</vt:lpstr>
      <vt:lpstr>Презентация PowerPoint</vt:lpstr>
      <vt:lpstr>Презентация PowerPoint</vt:lpstr>
      <vt:lpstr>          Основные требования к документам (структура, содержание, требования к разделам )          </vt:lpstr>
      <vt:lpstr>Учебно-методическая документация</vt:lpstr>
      <vt:lpstr>Презентация PowerPoint</vt:lpstr>
      <vt:lpstr>Презентация PowerPoint</vt:lpstr>
      <vt:lpstr>Требования к оформлению  локальных нормативных актов </vt:lpstr>
      <vt:lpstr>Презентация PowerPoint</vt:lpstr>
      <vt:lpstr> ПОРЯДОК УТВЕРЖДЕНИЯ И ВНЕСЕНИЯ ИЗМЕНЕНИЙ В ЛОКАЛЬНЫЕ НОРМАТИВНЫЕ АКТЫ </vt:lpstr>
      <vt:lpstr>Примерный перечень локальных актов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Регламентация ДПО. Нормативное и методическое обеспечение реализации дополнительных образовательных программ и основных программ профессионального обучения на уровне организации</dc:title>
  <dc:creator>Баланцев</dc:creator>
  <cp:lastModifiedBy>Баланцев</cp:lastModifiedBy>
  <cp:revision>20</cp:revision>
  <dcterms:created xsi:type="dcterms:W3CDTF">2018-10-10T18:15:51Z</dcterms:created>
  <dcterms:modified xsi:type="dcterms:W3CDTF">2018-10-19T08:29:10Z</dcterms:modified>
</cp:coreProperties>
</file>