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63" r:id="rId6"/>
    <p:sldId id="364" r:id="rId7"/>
    <p:sldId id="362" r:id="rId8"/>
    <p:sldId id="326" r:id="rId9"/>
    <p:sldId id="348" r:id="rId10"/>
    <p:sldId id="347" r:id="rId11"/>
    <p:sldId id="361" r:id="rId12"/>
    <p:sldId id="357" r:id="rId13"/>
    <p:sldId id="356" r:id="rId14"/>
    <p:sldId id="266" r:id="rId15"/>
    <p:sldId id="265" r:id="rId16"/>
    <p:sldId id="264" r:id="rId17"/>
    <p:sldId id="360" r:id="rId18"/>
    <p:sldId id="3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D85"/>
    <a:srgbClr val="90D8A1"/>
    <a:srgbClr val="8FD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F09E5-745B-414E-BFCE-2E84C16A713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44AD2C-69CA-4245-BC86-80DC65B0DE4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Приказ Министерства просвещения Российской Федерации от 26 августа 2020 года №438 «Об утверждении </a:t>
          </a:r>
          <a:r>
            <a:rPr lang="ru-RU" sz="2000" b="1" dirty="0">
              <a:solidFill>
                <a:schemeClr val="tx1"/>
              </a:solidFill>
            </a:rPr>
            <a:t>Порядка</a:t>
          </a:r>
          <a:r>
            <a:rPr lang="ru-RU" sz="2000" dirty="0">
              <a:solidFill>
                <a:schemeClr val="tx1"/>
              </a:solidFill>
            </a:rPr>
            <a:t> организации и осуществления образовательной деятельности по основным программам </a:t>
          </a:r>
          <a:r>
            <a:rPr lang="ru-RU" sz="2000" b="1" dirty="0">
              <a:solidFill>
                <a:schemeClr val="tx1"/>
              </a:solidFill>
            </a:rPr>
            <a:t>профессионального обучения</a:t>
          </a:r>
          <a:r>
            <a:rPr lang="ru-RU" sz="2000" dirty="0">
              <a:solidFill>
                <a:schemeClr val="tx1"/>
              </a:solidFill>
            </a:rPr>
            <a:t>»</a:t>
          </a:r>
        </a:p>
      </dgm:t>
    </dgm:pt>
    <dgm:pt modelId="{E7014270-D2BF-4FEA-9B12-2C9B9E2A4660}" type="parTrans" cxnId="{5F2AAD26-BCD1-4B25-A664-5601E530E91E}">
      <dgm:prSet/>
      <dgm:spPr/>
      <dgm:t>
        <a:bodyPr/>
        <a:lstStyle/>
        <a:p>
          <a:endParaRPr lang="ru-RU"/>
        </a:p>
      </dgm:t>
    </dgm:pt>
    <dgm:pt modelId="{A36FB130-0DEE-49FB-A3C9-34349150EFC0}" type="sibTrans" cxnId="{5F2AAD26-BCD1-4B25-A664-5601E530E91E}">
      <dgm:prSet/>
      <dgm:spPr/>
      <dgm:t>
        <a:bodyPr/>
        <a:lstStyle/>
        <a:p>
          <a:endParaRPr lang="ru-RU"/>
        </a:p>
      </dgm:t>
    </dgm:pt>
    <dgm:pt modelId="{ACBDCBA9-DA76-4032-BC85-8E9FF1B7CA65}">
      <dgm:prSet custT="1"/>
      <dgm:spPr>
        <a:solidFill>
          <a:srgbClr val="8FDDD2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dirty="0" err="1">
              <a:solidFill>
                <a:schemeClr val="tx1"/>
              </a:solidFill>
            </a:rPr>
            <a:t>Минпросвещения</a:t>
          </a:r>
          <a:r>
            <a:rPr lang="ru-RU" sz="2000" dirty="0">
              <a:solidFill>
                <a:schemeClr val="tx1"/>
              </a:solidFill>
            </a:rPr>
            <a:t> России от 30 июля 2020 года №845/369 «Об утверждении </a:t>
          </a:r>
          <a:r>
            <a:rPr lang="ru-RU" sz="2000" b="1" dirty="0">
              <a:solidFill>
                <a:schemeClr val="tx1"/>
              </a:solidFill>
            </a:rPr>
            <a:t>Порядка зачета </a:t>
          </a:r>
          <a:r>
            <a:rPr lang="ru-RU" sz="2000" dirty="0">
              <a:solidFill>
                <a:schemeClr val="tx1"/>
              </a:solidFill>
            </a:rPr>
            <a:t>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</a:t>
          </a:r>
        </a:p>
      </dgm:t>
    </dgm:pt>
    <dgm:pt modelId="{460BBCBB-7A2D-48B4-A502-8755F19FFF0C}" type="parTrans" cxnId="{229BF2C8-205A-4CB9-89ED-FE4D934B314B}">
      <dgm:prSet/>
      <dgm:spPr/>
      <dgm:t>
        <a:bodyPr/>
        <a:lstStyle/>
        <a:p>
          <a:endParaRPr lang="ru-RU"/>
        </a:p>
      </dgm:t>
    </dgm:pt>
    <dgm:pt modelId="{A0BAB43D-8A51-4C33-A02D-215E8B306704}" type="sibTrans" cxnId="{229BF2C8-205A-4CB9-89ED-FE4D934B314B}">
      <dgm:prSet/>
      <dgm:spPr/>
      <dgm:t>
        <a:bodyPr/>
        <a:lstStyle/>
        <a:p>
          <a:endParaRPr lang="ru-RU"/>
        </a:p>
      </dgm:t>
    </dgm:pt>
    <dgm:pt modelId="{125AF36C-22DA-433D-8DA8-6C51B9100D1F}">
      <dgm:prSet custT="1"/>
      <dgm:spPr>
        <a:solidFill>
          <a:srgbClr val="90D8A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dirty="0" err="1">
              <a:solidFill>
                <a:schemeClr val="tx1"/>
              </a:solidFill>
            </a:rPr>
            <a:t>Минпросвещения</a:t>
          </a:r>
          <a:r>
            <a:rPr lang="ru-RU" sz="2000" dirty="0">
              <a:solidFill>
                <a:schemeClr val="tx1"/>
              </a:solidFill>
            </a:rPr>
            <a:t> России от 5 августа 2020 года №882/391 «Об организации и осуществлении образовательной деятельности при </a:t>
          </a:r>
          <a:r>
            <a:rPr lang="ru-RU" sz="2000" b="1" dirty="0">
              <a:solidFill>
                <a:schemeClr val="tx1"/>
              </a:solidFill>
            </a:rPr>
            <a:t>сетевой форме </a:t>
          </a:r>
          <a:r>
            <a:rPr lang="ru-RU" sz="2000" dirty="0">
              <a:solidFill>
                <a:schemeClr val="tx1"/>
              </a:solidFill>
            </a:rPr>
            <a:t>реализации образовательных программ»</a:t>
          </a:r>
        </a:p>
      </dgm:t>
    </dgm:pt>
    <dgm:pt modelId="{10DC32AC-A805-47E1-A45B-9A44440AA9AD}" type="parTrans" cxnId="{6908E7B1-3954-4CB8-8101-53C903F72600}">
      <dgm:prSet/>
      <dgm:spPr/>
      <dgm:t>
        <a:bodyPr/>
        <a:lstStyle/>
        <a:p>
          <a:endParaRPr lang="ru-RU"/>
        </a:p>
      </dgm:t>
    </dgm:pt>
    <dgm:pt modelId="{530FA446-BA2D-425C-999D-87AE55DA0747}" type="sibTrans" cxnId="{6908E7B1-3954-4CB8-8101-53C903F72600}">
      <dgm:prSet/>
      <dgm:spPr/>
      <dgm:t>
        <a:bodyPr/>
        <a:lstStyle/>
        <a:p>
          <a:endParaRPr lang="ru-RU"/>
        </a:p>
      </dgm:t>
    </dgm:pt>
    <dgm:pt modelId="{838AB84C-D10F-420E-B3D0-19AE5E27C244}">
      <dgm:prSet custT="1"/>
      <dgm:spPr>
        <a:solidFill>
          <a:srgbClr val="A2CD85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dirty="0" err="1">
              <a:solidFill>
                <a:schemeClr val="tx1"/>
              </a:solidFill>
            </a:rPr>
            <a:t>Минпросвещения</a:t>
          </a:r>
          <a:r>
            <a:rPr lang="ru-RU" sz="2000" dirty="0">
              <a:solidFill>
                <a:schemeClr val="tx1"/>
              </a:solidFill>
            </a:rPr>
            <a:t> России от 5 августа 2020 года №885/390 «О </a:t>
          </a:r>
          <a:r>
            <a:rPr lang="ru-RU" sz="2000" b="1" dirty="0">
              <a:solidFill>
                <a:schemeClr val="tx1"/>
              </a:solidFill>
            </a:rPr>
            <a:t>практической подготовке </a:t>
          </a:r>
          <a:r>
            <a:rPr lang="ru-RU" sz="2000" dirty="0">
              <a:solidFill>
                <a:schemeClr val="tx1"/>
              </a:solidFill>
            </a:rPr>
            <a:t>обучающихся»</a:t>
          </a:r>
        </a:p>
      </dgm:t>
    </dgm:pt>
    <dgm:pt modelId="{9DD9F772-4252-489C-BF52-39E4803B7540}" type="parTrans" cxnId="{D8EB00FF-F774-4FA1-9543-98F6234ED976}">
      <dgm:prSet/>
      <dgm:spPr/>
      <dgm:t>
        <a:bodyPr/>
        <a:lstStyle/>
        <a:p>
          <a:endParaRPr lang="ru-RU"/>
        </a:p>
      </dgm:t>
    </dgm:pt>
    <dgm:pt modelId="{89715671-74DC-4FA1-8A34-16BE975F387D}" type="sibTrans" cxnId="{D8EB00FF-F774-4FA1-9543-98F6234ED976}">
      <dgm:prSet/>
      <dgm:spPr/>
      <dgm:t>
        <a:bodyPr/>
        <a:lstStyle/>
        <a:p>
          <a:endParaRPr lang="ru-RU"/>
        </a:p>
      </dgm:t>
    </dgm:pt>
    <dgm:pt modelId="{B023ACD4-FB58-4FDD-B6B6-055FDC489041}" type="pres">
      <dgm:prSet presAssocID="{7C2F09E5-745B-414E-BFCE-2E84C16A713B}" presName="Name0" presStyleCnt="0">
        <dgm:presLayoutVars>
          <dgm:chMax val="7"/>
          <dgm:chPref val="7"/>
          <dgm:dir/>
        </dgm:presLayoutVars>
      </dgm:prSet>
      <dgm:spPr/>
    </dgm:pt>
    <dgm:pt modelId="{57DC070F-1F87-4299-A0A5-2452FC804624}" type="pres">
      <dgm:prSet presAssocID="{7C2F09E5-745B-414E-BFCE-2E84C16A713B}" presName="Name1" presStyleCnt="0"/>
      <dgm:spPr/>
    </dgm:pt>
    <dgm:pt modelId="{D03F7773-E2DA-416D-9715-2BF772EFE38B}" type="pres">
      <dgm:prSet presAssocID="{7C2F09E5-745B-414E-BFCE-2E84C16A713B}" presName="cycle" presStyleCnt="0"/>
      <dgm:spPr/>
    </dgm:pt>
    <dgm:pt modelId="{9915C3E9-26DE-4115-AD42-E06295B8B6DD}" type="pres">
      <dgm:prSet presAssocID="{7C2F09E5-745B-414E-BFCE-2E84C16A713B}" presName="srcNode" presStyleLbl="node1" presStyleIdx="0" presStyleCnt="4"/>
      <dgm:spPr/>
    </dgm:pt>
    <dgm:pt modelId="{791EBB56-F471-420D-9693-1FC24D6DFF96}" type="pres">
      <dgm:prSet presAssocID="{7C2F09E5-745B-414E-BFCE-2E84C16A713B}" presName="conn" presStyleLbl="parChTrans1D2" presStyleIdx="0" presStyleCnt="1"/>
      <dgm:spPr/>
    </dgm:pt>
    <dgm:pt modelId="{145A0CF7-1689-45A9-82AE-D73484581710}" type="pres">
      <dgm:prSet presAssocID="{7C2F09E5-745B-414E-BFCE-2E84C16A713B}" presName="extraNode" presStyleLbl="node1" presStyleIdx="0" presStyleCnt="4"/>
      <dgm:spPr/>
    </dgm:pt>
    <dgm:pt modelId="{0BCFA335-B100-4D8C-ADAE-DC4F732EFD4A}" type="pres">
      <dgm:prSet presAssocID="{7C2F09E5-745B-414E-BFCE-2E84C16A713B}" presName="dstNode" presStyleLbl="node1" presStyleIdx="0" presStyleCnt="4"/>
      <dgm:spPr/>
    </dgm:pt>
    <dgm:pt modelId="{30E328E1-7D6E-4F15-A58F-8DD368DDA837}" type="pres">
      <dgm:prSet presAssocID="{3944AD2C-69CA-4245-BC86-80DC65B0DE40}" presName="text_1" presStyleLbl="node1" presStyleIdx="0" presStyleCnt="4" custScaleY="105707" custLinFactNeighborX="-464" custLinFactNeighborY="-24452">
        <dgm:presLayoutVars>
          <dgm:bulletEnabled val="1"/>
        </dgm:presLayoutVars>
      </dgm:prSet>
      <dgm:spPr/>
    </dgm:pt>
    <dgm:pt modelId="{046D2235-203D-4B0B-B0FA-E8E4018316E7}" type="pres">
      <dgm:prSet presAssocID="{3944AD2C-69CA-4245-BC86-80DC65B0DE40}" presName="accent_1" presStyleCnt="0"/>
      <dgm:spPr/>
    </dgm:pt>
    <dgm:pt modelId="{64D5186E-9AFF-4904-885F-1979A1561FFC}" type="pres">
      <dgm:prSet presAssocID="{3944AD2C-69CA-4245-BC86-80DC65B0DE40}" presName="accentRepeatNode" presStyleLbl="solidFgAcc1" presStyleIdx="0" presStyleCnt="4" custScaleX="108150" custScaleY="112684" custLinFactNeighborX="-2803" custLinFactNeighborY="-13041"/>
      <dgm:spPr>
        <a:blipFill rotWithShape="0">
          <a:blip xmlns:r="http://schemas.openxmlformats.org/officeDocument/2006/relationships" r:embed="rId1"/>
          <a:srcRect/>
          <a:stretch>
            <a:fillRect l="-43000" r="-43000"/>
          </a:stretch>
        </a:blipFill>
      </dgm:spPr>
    </dgm:pt>
    <dgm:pt modelId="{802B14E8-D98F-40D8-81D9-926ECC29C3F2}" type="pres">
      <dgm:prSet presAssocID="{ACBDCBA9-DA76-4032-BC85-8E9FF1B7CA65}" presName="text_2" presStyleLbl="node1" presStyleIdx="1" presStyleCnt="4" custScaleX="100222" custScaleY="200458" custLinFactNeighborX="-294" custLinFactNeighborY="-7896">
        <dgm:presLayoutVars>
          <dgm:bulletEnabled val="1"/>
        </dgm:presLayoutVars>
      </dgm:prSet>
      <dgm:spPr/>
    </dgm:pt>
    <dgm:pt modelId="{C6E76777-669D-4274-A82B-BEC90CAD1E51}" type="pres">
      <dgm:prSet presAssocID="{ACBDCBA9-DA76-4032-BC85-8E9FF1B7CA65}" presName="accent_2" presStyleCnt="0"/>
      <dgm:spPr/>
    </dgm:pt>
    <dgm:pt modelId="{F8F22FB1-17A1-40C2-B378-67B1ED9CE05E}" type="pres">
      <dgm:prSet presAssocID="{ACBDCBA9-DA76-4032-BC85-8E9FF1B7CA65}" presName="accentRepeatNode" presStyleLbl="solidFgAcc1" presStyleIdx="1" presStyleCnt="4" custScaleX="119862" custScaleY="118390" custLinFactNeighborX="-19561" custLinFactNeighborY="-5705"/>
      <dgm:spPr>
        <a:blipFill rotWithShape="0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81E280FB-7171-4B71-9260-36631C049ED3}" type="pres">
      <dgm:prSet presAssocID="{125AF36C-22DA-433D-8DA8-6C51B9100D1F}" presName="text_3" presStyleLbl="node1" presStyleIdx="2" presStyleCnt="4" custScaleY="118950" custLinFactNeighborX="-196" custLinFactNeighborY="21395">
        <dgm:presLayoutVars>
          <dgm:bulletEnabled val="1"/>
        </dgm:presLayoutVars>
      </dgm:prSet>
      <dgm:spPr/>
    </dgm:pt>
    <dgm:pt modelId="{6313777A-0C44-4587-B6E9-96C8103D656C}" type="pres">
      <dgm:prSet presAssocID="{125AF36C-22DA-433D-8DA8-6C51B9100D1F}" presName="accent_3" presStyleCnt="0"/>
      <dgm:spPr/>
    </dgm:pt>
    <dgm:pt modelId="{806DB3CB-2CA7-40D2-92BB-BDF4644DCC06}" type="pres">
      <dgm:prSet presAssocID="{125AF36C-22DA-433D-8DA8-6C51B9100D1F}" presName="accentRepeatNode" presStyleLbl="solidFgAcc1" presStyleIdx="2" presStyleCnt="4" custScaleX="108453" custScaleY="104943" custLinFactNeighborX="-8966" custLinFactNeighborY="17931"/>
      <dgm:spPr>
        <a:blipFill rotWithShape="0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4F8150AF-9221-4EED-A881-A3B4C4D44624}" type="pres">
      <dgm:prSet presAssocID="{838AB84C-D10F-420E-B3D0-19AE5E27C244}" presName="text_4" presStyleLbl="node1" presStyleIdx="3" presStyleCnt="4">
        <dgm:presLayoutVars>
          <dgm:bulletEnabled val="1"/>
        </dgm:presLayoutVars>
      </dgm:prSet>
      <dgm:spPr/>
    </dgm:pt>
    <dgm:pt modelId="{9AC5A81A-8A94-4B92-9BC5-ACB3D62DAF84}" type="pres">
      <dgm:prSet presAssocID="{838AB84C-D10F-420E-B3D0-19AE5E27C244}" presName="accent_4" presStyleCnt="0"/>
      <dgm:spPr/>
    </dgm:pt>
    <dgm:pt modelId="{4CE6D121-F55F-40B9-8E61-2C7F01F68A69}" type="pres">
      <dgm:prSet presAssocID="{838AB84C-D10F-420E-B3D0-19AE5E27C244}" presName="accentRepeatNode" presStyleLbl="solidFgAcc1" presStyleIdx="3" presStyleCnt="4" custScaleX="110526" custScaleY="101274" custLinFactNeighborY="3260"/>
      <dgm:spPr>
        <a:blipFill rotWithShape="0">
          <a:blip xmlns:r="http://schemas.openxmlformats.org/officeDocument/2006/relationships" r:embed="rId4"/>
          <a:srcRect/>
          <a:stretch>
            <a:fillRect l="-19000" r="-19000"/>
          </a:stretch>
        </a:blipFill>
      </dgm:spPr>
    </dgm:pt>
  </dgm:ptLst>
  <dgm:cxnLst>
    <dgm:cxn modelId="{5F2AAD26-BCD1-4B25-A664-5601E530E91E}" srcId="{7C2F09E5-745B-414E-BFCE-2E84C16A713B}" destId="{3944AD2C-69CA-4245-BC86-80DC65B0DE40}" srcOrd="0" destOrd="0" parTransId="{E7014270-D2BF-4FEA-9B12-2C9B9E2A4660}" sibTransId="{A36FB130-0DEE-49FB-A3C9-34349150EFC0}"/>
    <dgm:cxn modelId="{3031B75F-6C3E-4012-95C0-4987F5F287F4}" type="presOf" srcId="{3944AD2C-69CA-4245-BC86-80DC65B0DE40}" destId="{30E328E1-7D6E-4F15-A58F-8DD368DDA837}" srcOrd="0" destOrd="0" presId="urn:microsoft.com/office/officeart/2008/layout/VerticalCurvedList"/>
    <dgm:cxn modelId="{EB392464-8875-428A-A32F-E0B43F0D7354}" type="presOf" srcId="{838AB84C-D10F-420E-B3D0-19AE5E27C244}" destId="{4F8150AF-9221-4EED-A881-A3B4C4D44624}" srcOrd="0" destOrd="0" presId="urn:microsoft.com/office/officeart/2008/layout/VerticalCurvedList"/>
    <dgm:cxn modelId="{E7AEAA6E-44C4-4DB6-B7E1-B0704E5EECC0}" type="presOf" srcId="{7C2F09E5-745B-414E-BFCE-2E84C16A713B}" destId="{B023ACD4-FB58-4FDD-B6B6-055FDC489041}" srcOrd="0" destOrd="0" presId="urn:microsoft.com/office/officeart/2008/layout/VerticalCurvedList"/>
    <dgm:cxn modelId="{E3A41786-4E57-4736-BCFF-7EA985E4F2A2}" type="presOf" srcId="{ACBDCBA9-DA76-4032-BC85-8E9FF1B7CA65}" destId="{802B14E8-D98F-40D8-81D9-926ECC29C3F2}" srcOrd="0" destOrd="0" presId="urn:microsoft.com/office/officeart/2008/layout/VerticalCurvedList"/>
    <dgm:cxn modelId="{6908E7B1-3954-4CB8-8101-53C903F72600}" srcId="{7C2F09E5-745B-414E-BFCE-2E84C16A713B}" destId="{125AF36C-22DA-433D-8DA8-6C51B9100D1F}" srcOrd="2" destOrd="0" parTransId="{10DC32AC-A805-47E1-A45B-9A44440AA9AD}" sibTransId="{530FA446-BA2D-425C-999D-87AE55DA0747}"/>
    <dgm:cxn modelId="{229BF2C8-205A-4CB9-89ED-FE4D934B314B}" srcId="{7C2F09E5-745B-414E-BFCE-2E84C16A713B}" destId="{ACBDCBA9-DA76-4032-BC85-8E9FF1B7CA65}" srcOrd="1" destOrd="0" parTransId="{460BBCBB-7A2D-48B4-A502-8755F19FFF0C}" sibTransId="{A0BAB43D-8A51-4C33-A02D-215E8B306704}"/>
    <dgm:cxn modelId="{FBF759DB-5654-4292-BF69-3AEF1D1ED236}" type="presOf" srcId="{A36FB130-0DEE-49FB-A3C9-34349150EFC0}" destId="{791EBB56-F471-420D-9693-1FC24D6DFF96}" srcOrd="0" destOrd="0" presId="urn:microsoft.com/office/officeart/2008/layout/VerticalCurvedList"/>
    <dgm:cxn modelId="{098A09EF-B627-41A9-8368-25B6C66DAB05}" type="presOf" srcId="{125AF36C-22DA-433D-8DA8-6C51B9100D1F}" destId="{81E280FB-7171-4B71-9260-36631C049ED3}" srcOrd="0" destOrd="0" presId="urn:microsoft.com/office/officeart/2008/layout/VerticalCurvedList"/>
    <dgm:cxn modelId="{D8EB00FF-F774-4FA1-9543-98F6234ED976}" srcId="{7C2F09E5-745B-414E-BFCE-2E84C16A713B}" destId="{838AB84C-D10F-420E-B3D0-19AE5E27C244}" srcOrd="3" destOrd="0" parTransId="{9DD9F772-4252-489C-BF52-39E4803B7540}" sibTransId="{89715671-74DC-4FA1-8A34-16BE975F387D}"/>
    <dgm:cxn modelId="{A76D71B0-30BE-42DB-B608-B51953752246}" type="presParOf" srcId="{B023ACD4-FB58-4FDD-B6B6-055FDC489041}" destId="{57DC070F-1F87-4299-A0A5-2452FC804624}" srcOrd="0" destOrd="0" presId="urn:microsoft.com/office/officeart/2008/layout/VerticalCurvedList"/>
    <dgm:cxn modelId="{DBEE8F19-64AD-46B5-8B1F-763C76D0A20A}" type="presParOf" srcId="{57DC070F-1F87-4299-A0A5-2452FC804624}" destId="{D03F7773-E2DA-416D-9715-2BF772EFE38B}" srcOrd="0" destOrd="0" presId="urn:microsoft.com/office/officeart/2008/layout/VerticalCurvedList"/>
    <dgm:cxn modelId="{4DC146BF-EC6F-4F6D-8C8F-262502C94D16}" type="presParOf" srcId="{D03F7773-E2DA-416D-9715-2BF772EFE38B}" destId="{9915C3E9-26DE-4115-AD42-E06295B8B6DD}" srcOrd="0" destOrd="0" presId="urn:microsoft.com/office/officeart/2008/layout/VerticalCurvedList"/>
    <dgm:cxn modelId="{A05A2950-BF47-4EBE-AC3D-3E575E7D18FD}" type="presParOf" srcId="{D03F7773-E2DA-416D-9715-2BF772EFE38B}" destId="{791EBB56-F471-420D-9693-1FC24D6DFF96}" srcOrd="1" destOrd="0" presId="urn:microsoft.com/office/officeart/2008/layout/VerticalCurvedList"/>
    <dgm:cxn modelId="{1A493377-AD87-4230-A20C-AFC17DDAD286}" type="presParOf" srcId="{D03F7773-E2DA-416D-9715-2BF772EFE38B}" destId="{145A0CF7-1689-45A9-82AE-D73484581710}" srcOrd="2" destOrd="0" presId="urn:microsoft.com/office/officeart/2008/layout/VerticalCurvedList"/>
    <dgm:cxn modelId="{190C2AAC-095A-4DF9-9332-2F49388D31E1}" type="presParOf" srcId="{D03F7773-E2DA-416D-9715-2BF772EFE38B}" destId="{0BCFA335-B100-4D8C-ADAE-DC4F732EFD4A}" srcOrd="3" destOrd="0" presId="urn:microsoft.com/office/officeart/2008/layout/VerticalCurvedList"/>
    <dgm:cxn modelId="{AFEAD382-F3CF-49DD-9069-40C543322942}" type="presParOf" srcId="{57DC070F-1F87-4299-A0A5-2452FC804624}" destId="{30E328E1-7D6E-4F15-A58F-8DD368DDA837}" srcOrd="1" destOrd="0" presId="urn:microsoft.com/office/officeart/2008/layout/VerticalCurvedList"/>
    <dgm:cxn modelId="{05A1CACD-BE2B-4CA4-BBF4-CE1A0FC3E7DA}" type="presParOf" srcId="{57DC070F-1F87-4299-A0A5-2452FC804624}" destId="{046D2235-203D-4B0B-B0FA-E8E4018316E7}" srcOrd="2" destOrd="0" presId="urn:microsoft.com/office/officeart/2008/layout/VerticalCurvedList"/>
    <dgm:cxn modelId="{86077F62-0550-4E60-9805-35C0B5EA94D4}" type="presParOf" srcId="{046D2235-203D-4B0B-B0FA-E8E4018316E7}" destId="{64D5186E-9AFF-4904-885F-1979A1561FFC}" srcOrd="0" destOrd="0" presId="urn:microsoft.com/office/officeart/2008/layout/VerticalCurvedList"/>
    <dgm:cxn modelId="{61EF7099-FB83-454B-85D4-03F12D20561B}" type="presParOf" srcId="{57DC070F-1F87-4299-A0A5-2452FC804624}" destId="{802B14E8-D98F-40D8-81D9-926ECC29C3F2}" srcOrd="3" destOrd="0" presId="urn:microsoft.com/office/officeart/2008/layout/VerticalCurvedList"/>
    <dgm:cxn modelId="{8126E08E-1FE5-4950-9B70-83F4506FA677}" type="presParOf" srcId="{57DC070F-1F87-4299-A0A5-2452FC804624}" destId="{C6E76777-669D-4274-A82B-BEC90CAD1E51}" srcOrd="4" destOrd="0" presId="urn:microsoft.com/office/officeart/2008/layout/VerticalCurvedList"/>
    <dgm:cxn modelId="{887A3DD2-981E-4FF4-9CD3-BBA4DE395217}" type="presParOf" srcId="{C6E76777-669D-4274-A82B-BEC90CAD1E51}" destId="{F8F22FB1-17A1-40C2-B378-67B1ED9CE05E}" srcOrd="0" destOrd="0" presId="urn:microsoft.com/office/officeart/2008/layout/VerticalCurvedList"/>
    <dgm:cxn modelId="{2B2CAD2C-DFC1-4DF1-BADF-F04FE7C0D07A}" type="presParOf" srcId="{57DC070F-1F87-4299-A0A5-2452FC804624}" destId="{81E280FB-7171-4B71-9260-36631C049ED3}" srcOrd="5" destOrd="0" presId="urn:microsoft.com/office/officeart/2008/layout/VerticalCurvedList"/>
    <dgm:cxn modelId="{77E6470F-E37D-429B-A66F-F005347035D4}" type="presParOf" srcId="{57DC070F-1F87-4299-A0A5-2452FC804624}" destId="{6313777A-0C44-4587-B6E9-96C8103D656C}" srcOrd="6" destOrd="0" presId="urn:microsoft.com/office/officeart/2008/layout/VerticalCurvedList"/>
    <dgm:cxn modelId="{F5C5EC78-72CD-4947-9906-20790377A906}" type="presParOf" srcId="{6313777A-0C44-4587-B6E9-96C8103D656C}" destId="{806DB3CB-2CA7-40D2-92BB-BDF4644DCC06}" srcOrd="0" destOrd="0" presId="urn:microsoft.com/office/officeart/2008/layout/VerticalCurvedList"/>
    <dgm:cxn modelId="{B61347BA-D178-4291-A751-5157591162B5}" type="presParOf" srcId="{57DC070F-1F87-4299-A0A5-2452FC804624}" destId="{4F8150AF-9221-4EED-A881-A3B4C4D44624}" srcOrd="7" destOrd="0" presId="urn:microsoft.com/office/officeart/2008/layout/VerticalCurvedList"/>
    <dgm:cxn modelId="{FBA0D73E-E440-403F-8BB3-B6FE107AC072}" type="presParOf" srcId="{57DC070F-1F87-4299-A0A5-2452FC804624}" destId="{9AC5A81A-8A94-4B92-9BC5-ACB3D62DAF84}" srcOrd="8" destOrd="0" presId="urn:microsoft.com/office/officeart/2008/layout/VerticalCurvedList"/>
    <dgm:cxn modelId="{234B4673-2905-4628-BE41-B20421057277}" type="presParOf" srcId="{9AC5A81A-8A94-4B92-9BC5-ACB3D62DAF84}" destId="{4CE6D121-F55F-40B9-8E61-2C7F01F68A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EBB56-F471-420D-9693-1FC24D6DFF96}">
      <dsp:nvSpPr>
        <dsp:cNvPr id="0" name=""/>
        <dsp:cNvSpPr/>
      </dsp:nvSpPr>
      <dsp:spPr>
        <a:xfrm>
          <a:off x="-7335220" y="-1124358"/>
          <a:ext cx="8754291" cy="8754291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328E1-7D6E-4F15-A58F-8DD368DDA837}">
      <dsp:nvSpPr>
        <dsp:cNvPr id="0" name=""/>
        <dsp:cNvSpPr/>
      </dsp:nvSpPr>
      <dsp:spPr>
        <a:xfrm>
          <a:off x="703948" y="226870"/>
          <a:ext cx="10490792" cy="10579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Приказ Министерства просвещения Российской Федерации от 26 августа 2020 года №438 «Об утверждении </a:t>
          </a:r>
          <a:r>
            <a:rPr lang="ru-RU" sz="2000" b="1" kern="1200" dirty="0">
              <a:solidFill>
                <a:schemeClr val="tx1"/>
              </a:solidFill>
            </a:rPr>
            <a:t>Порядка</a:t>
          </a:r>
          <a:r>
            <a:rPr lang="ru-RU" sz="2000" kern="1200" dirty="0">
              <a:solidFill>
                <a:schemeClr val="tx1"/>
              </a:solidFill>
            </a:rPr>
            <a:t> организации и осуществления образовательной деятельности по основным программам </a:t>
          </a:r>
          <a:r>
            <a:rPr lang="ru-RU" sz="2000" b="1" kern="1200" dirty="0">
              <a:solidFill>
                <a:schemeClr val="tx1"/>
              </a:solidFill>
            </a:rPr>
            <a:t>профессионального обучения</a:t>
          </a:r>
          <a:r>
            <a:rPr lang="ru-RU" sz="2000" kern="1200" dirty="0">
              <a:solidFill>
                <a:schemeClr val="tx1"/>
              </a:solidFill>
            </a:rPr>
            <a:t>»</a:t>
          </a:r>
        </a:p>
      </dsp:txBody>
      <dsp:txXfrm>
        <a:off x="703948" y="226870"/>
        <a:ext cx="10490792" cy="1057934"/>
      </dsp:txXfrm>
    </dsp:sp>
    <dsp:sp modelId="{64D5186E-9AFF-4904-885F-1979A1561FFC}">
      <dsp:nvSpPr>
        <dsp:cNvPr id="0" name=""/>
        <dsp:cNvSpPr/>
      </dsp:nvSpPr>
      <dsp:spPr>
        <a:xfrm>
          <a:off x="41069" y="132560"/>
          <a:ext cx="1352980" cy="140970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3000" r="-43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B14E8-D98F-40D8-81D9-926ECC29C3F2}">
      <dsp:nvSpPr>
        <dsp:cNvPr id="0" name=""/>
        <dsp:cNvSpPr/>
      </dsp:nvSpPr>
      <dsp:spPr>
        <a:xfrm>
          <a:off x="1286253" y="1419909"/>
          <a:ext cx="9939016" cy="2006218"/>
        </a:xfrm>
        <a:prstGeom prst="rect">
          <a:avLst/>
        </a:prstGeom>
        <a:solidFill>
          <a:srgbClr val="8FDD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kern="1200" dirty="0" err="1">
              <a:solidFill>
                <a:schemeClr val="tx1"/>
              </a:solidFill>
            </a:rPr>
            <a:t>Минпросвещения</a:t>
          </a:r>
          <a:r>
            <a:rPr lang="ru-RU" sz="2000" kern="1200" dirty="0">
              <a:solidFill>
                <a:schemeClr val="tx1"/>
              </a:solidFill>
            </a:rPr>
            <a:t> России от 30 июля 2020 года №845/369 «Об утверждении </a:t>
          </a:r>
          <a:r>
            <a:rPr lang="ru-RU" sz="2000" b="1" kern="1200" dirty="0">
              <a:solidFill>
                <a:schemeClr val="tx1"/>
              </a:solidFill>
            </a:rPr>
            <a:t>Порядка зачета </a:t>
          </a:r>
          <a:r>
            <a:rPr lang="ru-RU" sz="2000" kern="1200" dirty="0">
              <a:solidFill>
                <a:schemeClr val="tx1"/>
              </a:solidFill>
            </a:rPr>
            <a:t>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</a:t>
          </a:r>
        </a:p>
      </dsp:txBody>
      <dsp:txXfrm>
        <a:off x="1286253" y="1419909"/>
        <a:ext cx="9939016" cy="2006218"/>
      </dsp:txXfrm>
    </dsp:sp>
    <dsp:sp modelId="{F8F22FB1-17A1-40C2-B378-67B1ED9CE05E}">
      <dsp:nvSpPr>
        <dsp:cNvPr id="0" name=""/>
        <dsp:cNvSpPr/>
      </dsp:nvSpPr>
      <dsp:spPr>
        <a:xfrm>
          <a:off x="331954" y="1690130"/>
          <a:ext cx="1499499" cy="148108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4000" r="-24000"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280FB-7171-4B71-9260-36631C049ED3}">
      <dsp:nvSpPr>
        <dsp:cNvPr id="0" name=""/>
        <dsp:cNvSpPr/>
      </dsp:nvSpPr>
      <dsp:spPr>
        <a:xfrm>
          <a:off x="1306979" y="3622418"/>
          <a:ext cx="9917000" cy="1190472"/>
        </a:xfrm>
        <a:prstGeom prst="rect">
          <a:avLst/>
        </a:prstGeom>
        <a:solidFill>
          <a:srgbClr val="90D8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kern="1200" dirty="0" err="1">
              <a:solidFill>
                <a:schemeClr val="tx1"/>
              </a:solidFill>
            </a:rPr>
            <a:t>Минпросвещения</a:t>
          </a:r>
          <a:r>
            <a:rPr lang="ru-RU" sz="2000" kern="1200" dirty="0">
              <a:solidFill>
                <a:schemeClr val="tx1"/>
              </a:solidFill>
            </a:rPr>
            <a:t> России от 5 августа 2020 года №882/391 «Об организации и осуществлении образовательной деятельности при </a:t>
          </a:r>
          <a:r>
            <a:rPr lang="ru-RU" sz="2000" b="1" kern="1200" dirty="0">
              <a:solidFill>
                <a:schemeClr val="tx1"/>
              </a:solidFill>
            </a:rPr>
            <a:t>сетевой форме </a:t>
          </a:r>
          <a:r>
            <a:rPr lang="ru-RU" sz="2000" kern="1200" dirty="0">
              <a:solidFill>
                <a:schemeClr val="tx1"/>
              </a:solidFill>
            </a:rPr>
            <a:t>реализации образовательных программ»</a:t>
          </a:r>
        </a:p>
      </dsp:txBody>
      <dsp:txXfrm>
        <a:off x="1306979" y="3622418"/>
        <a:ext cx="9917000" cy="1190472"/>
      </dsp:txXfrm>
    </dsp:sp>
    <dsp:sp modelId="{806DB3CB-2CA7-40D2-92BB-BDF4644DCC06}">
      <dsp:nvSpPr>
        <dsp:cNvPr id="0" name=""/>
        <dsp:cNvSpPr/>
      </dsp:nvSpPr>
      <dsp:spPr>
        <a:xfrm>
          <a:off x="535865" y="3571421"/>
          <a:ext cx="1356770" cy="131285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50AF-9221-4EED-A881-A3B4C4D44624}">
      <dsp:nvSpPr>
        <dsp:cNvPr id="0" name=""/>
        <dsp:cNvSpPr/>
      </dsp:nvSpPr>
      <dsp:spPr>
        <a:xfrm>
          <a:off x="752625" y="5004607"/>
          <a:ext cx="10490792" cy="1000817"/>
        </a:xfrm>
        <a:prstGeom prst="rect">
          <a:avLst/>
        </a:prstGeom>
        <a:solidFill>
          <a:srgbClr val="A2CD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Приказ Минобрнауки России/ </a:t>
          </a:r>
          <a:r>
            <a:rPr lang="ru-RU" sz="2000" kern="1200" dirty="0" err="1">
              <a:solidFill>
                <a:schemeClr val="tx1"/>
              </a:solidFill>
            </a:rPr>
            <a:t>Минпросвещения</a:t>
          </a:r>
          <a:r>
            <a:rPr lang="ru-RU" sz="2000" kern="1200" dirty="0">
              <a:solidFill>
                <a:schemeClr val="tx1"/>
              </a:solidFill>
            </a:rPr>
            <a:t> России от 5 августа 2020 года №885/390 «О </a:t>
          </a:r>
          <a:r>
            <a:rPr lang="ru-RU" sz="2000" b="1" kern="1200" dirty="0">
              <a:solidFill>
                <a:schemeClr val="tx1"/>
              </a:solidFill>
            </a:rPr>
            <a:t>практической подготовке </a:t>
          </a:r>
          <a:r>
            <a:rPr lang="ru-RU" sz="2000" kern="1200" dirty="0">
              <a:solidFill>
                <a:schemeClr val="tx1"/>
              </a:solidFill>
            </a:rPr>
            <a:t>обучающихся»</a:t>
          </a:r>
        </a:p>
      </dsp:txBody>
      <dsp:txXfrm>
        <a:off x="752625" y="5004607"/>
        <a:ext cx="10490792" cy="1000817"/>
      </dsp:txXfrm>
    </dsp:sp>
    <dsp:sp modelId="{4CE6D121-F55F-40B9-8E61-2C7F01F68A69}">
      <dsp:nvSpPr>
        <dsp:cNvPr id="0" name=""/>
        <dsp:cNvSpPr/>
      </dsp:nvSpPr>
      <dsp:spPr>
        <a:xfrm>
          <a:off x="61273" y="4912320"/>
          <a:ext cx="1382704" cy="126695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9000" r="-19000"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7694-65C2-4032-9D91-8B2986891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5D66D1-50BE-453A-A7D7-3B6A8FB86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87522-0ED8-41C9-BFB6-57D2194E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0A0A9-9476-442E-BBA9-2BF84789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FBE26-E2EF-4ABF-82F1-1AB79397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877-CFED-46D3-BD95-A122DA41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4FC04-2E5F-4B23-B155-7E97DAFEF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EE9FD-2F53-4F4B-B474-EFAEC50A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FCFC3-00CC-482B-B5E8-C6A0F8AF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CCD36-D7D4-44FD-B75B-2DB51068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B04E50-BC07-44CD-BCEB-CA5EB135A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29AC16-035F-4202-842D-18F3324F1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2F336-2406-491E-B775-846C56B0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7180A-108A-473C-A16F-6F30020D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90F29-30A8-455B-98A7-3645614F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5155-2F47-4624-BA2F-28033FB7B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D55768-173F-4DC5-9967-ECE961E06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31E82-AABC-403A-B413-478AE679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AA3A2-393A-487B-8E6D-326FFF9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ED742-5714-4C3A-91EF-8370535F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71F10-567D-4D11-8752-7B479AA9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E1D85-C178-4DD1-8CB0-7B808FE7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D7428-B53E-4A70-B149-3C6048B2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98136-7B82-4C3E-A879-1C9B66C4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6DFFE-E435-47C2-BE88-D8FFA95D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59038-6D92-426E-9962-6959FFB1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04B27-3177-4233-AB5F-CE7746BB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A1EB6-4310-4487-98A4-ED064CFB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7EECC-08F1-48EE-86DD-0B179737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6D58-6450-46C6-B615-6E1E1BBD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A253-2BA6-4339-B44C-61F8388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22B9E-7A39-4D65-A923-CD9DDAB25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5A6E33-A058-4047-BD8C-6B2773F7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1A732-1D44-4FB9-8C0B-BAA1EC15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4FF66-FB25-4729-B60D-489AE7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EB3C74-7347-425D-A7E1-158981B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6EC9-3496-4564-8602-EF777185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902FF-49E1-4548-89B9-682CE6A5B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5C8A54-86BF-4075-BF10-B232E2E23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717F5-463D-4904-AF85-B8DBD504E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284665-54C8-400D-B820-0C30B9CD2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A5C6EC-BF29-494E-B3C0-66FC19BD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C48071-91C9-4A31-8883-E7752F0A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7B34D9-B09E-4487-A342-4B48FF75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BC547-913C-4372-9CAD-F45C7DC3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00FCDA-3D62-4DC0-93DF-9423D76E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C6EBEA-C6FD-47C1-AD0F-E5E2BEF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15188-24A1-47F0-A157-4A342544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8132E-E423-4DA8-AA6F-AE513AEA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128C4B-3843-435E-A25B-32099CD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1035B2-A098-47BD-96C6-A47A8430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29488-7FBA-46C9-983E-2A6C909A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19E86-71E3-444B-B080-E50B7A1A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36FAAF-C304-4322-A6B5-FEFE3F8FE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978F2-78E2-4024-B0EE-010ACA9F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277B0-EED3-461E-8D3A-3A998DB4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1254A-04F8-4656-9720-0701F265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68EC6-8168-4FBB-A79E-F18EB03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14423-A282-4A99-9E80-05D8FCF21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776E7-DF84-4395-9C91-2ED5B714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C8E9C-168D-4D7E-81BF-9C66170B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DACA3-1D58-4D11-A139-913FE2F9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5367B-5178-422B-A7DF-DCF9C981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50AAE5-093C-46B0-B3B6-B9119ACA1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A0E4B1-9F5D-425B-A521-73E9651C5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82906-05C1-46E6-A9D6-5D5635D2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38CA-ED46-443E-BE64-1506EB9B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8E1A9-440B-45DA-8874-CFDE2C12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72B5-4F82-492C-B9AF-3675F99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85FA39-AE07-4802-A57D-0176DDBA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9628D0-B6CB-4B45-BD7E-C54249F4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A95E2-4A28-40AC-9EE0-7398AD69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916EA-B931-4675-B409-69D5C33B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FAA6C5-FFCC-4EB9-8C15-01246711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84E205-D57E-40B5-A8B2-4CDDF3D24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899AD-5948-45F3-8096-FA8C612C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BE2FF-8DF7-4549-9E82-19ED8A94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1AEB5-9479-4705-BC6D-BEC3D374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CA7B4-8305-4333-8CBB-26EC37AE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3BB02-16F1-4E72-81CB-161933A66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059AE-6C2E-4B51-8633-B7B52FF7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AB29A-AE6C-40AF-A035-E71D4ED0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BE46E-81A8-41A2-AD36-291E4506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A613E-DB17-4A8F-BDCD-027A53D9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BA53A-44F9-4393-A40E-98451BD61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791DD8-E291-48E1-B294-07D5CE84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45EE99-1FF6-453A-8036-E0E767D8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F848B-446E-42F6-9C37-5515AAAB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CDAB6-F630-4E24-B005-80D724F3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F8CE3-0587-44E6-A46A-B60C8D7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1ECCED-2D13-419D-B6EA-48DFE601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B4577E-E15C-4E59-93C2-CCD087DDA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5EDEA-3E66-4BAC-BEEC-E3808F89C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5968FC-9237-48C6-8AFD-050A3CA8A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3BA46-00F0-4571-B873-27FA52B6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100472-BF03-419F-B1DC-9F833500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7DB1AC-9F4F-4843-9855-F2E9B77B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28079-3AF6-4016-BDE1-78AA5D6A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33678D-2485-4A87-96C6-92F1A1D1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A4B9C2-5C17-4905-9609-81F820DF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95CB49-0019-40BE-B4BD-5496DA97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E017B8-BCC9-4068-8A00-EB8F168B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936CFF-2BCF-4CD5-A924-7C14205C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FC1C20-8B01-476A-8A35-9E8707E6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5149E-7041-4CD4-9CDD-1C33D33E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77097-B9D3-483F-8448-6803D033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00AFD5-F49C-460C-A129-E0710789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D853E-0336-46F3-8F8A-C57AEAE6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FFFF41-AF18-45EB-BAD4-C6F39DA4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D07C4-B178-4254-8E91-E8B2EFEF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74FC0-6E99-4330-9F6B-CB220514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FEF0EF-6A99-49D4-981C-B123962DF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07B5C-6592-4C6D-83E2-CA431567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F1D43D-DF0E-4052-A267-4EC32A40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59C03D-7704-4B54-8383-45AC15B9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0083-C2F7-4C01-A8C0-BDFA5F23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C3691-7255-4B01-B69F-DC9D6FCC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E44961-EE17-4990-A8D5-72BA59C7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9B87D-C920-4C0C-9D23-70CF804FD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4851-789A-490E-950B-F47C00E2665E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A4EE0-F949-4A0C-BF76-1350B81B4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57347-1916-4539-8347-DBD63CBD0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3789-030F-4333-ACD8-A4E65A7C6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E3341-8437-4692-90C5-9B298301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6E78D-2C01-45D2-91B6-E9B31F2E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C8882-503B-4152-8A7C-D040725ED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4441-D27E-4CCA-AFA8-2B6CE0D5B900}" type="datetimeFigureOut">
              <a:rPr lang="ru-RU" smtClean="0"/>
              <a:t>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052A6-FC31-4103-B5C6-1BFF518F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E2855-263A-49D1-8934-812FC407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3E33-0253-47A2-A995-D1ED547D3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ed.ru/normativka/prakticheskaya_podgotovka_obuchayuschihsya/voprosy-otvety" TargetMode="External"/><Relationship Id="rId2" Type="http://schemas.openxmlformats.org/officeDocument/2006/relationships/hyperlink" Target="https://rulaws.ru/acts/Pismo-Minobrnauki-Rossii-ot-30.10.2020-N-MN-5_2073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vents.webinar.ru/18100157/5886031/record-new/6005439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vents.webinar.ru/18100157/5886031/record-new/6005439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events/152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ationalteam.worldskills.ru/skills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po.gapm.ru/&#1087;&#1083;&#1072;&#1085;-&#1075;&#1088;&#1072;&#1092;&#1080;&#1082;-&#1074;&#1077;&#1073;&#1080;&#1085;&#1072;&#1088;&#1086;&#1074;-&#1087;&#1086;-&#1086;&#1073;&#1089;&#1091;&#1078;&#1076;&#1077;&#1085;&#1080;&#1102;-&#1087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_95sxIP9gN4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C5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E6CF2-F6C3-488C-8333-3ED6AD3D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4277356"/>
            <a:ext cx="11096625" cy="15603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C5B39"/>
                </a:solidFill>
              </a:rPr>
              <a:t>Актуальные НПА в области профессионального образования и профессионального обучения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B61FBE-5B00-4B94-B599-95938A7C2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7" r="20548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AF438-C51A-4263-AC67-6ABB96F6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приказа «О практической подготовке»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FD914-6E3F-40F8-8AC3-7E5D1312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https://rulaws.ru/acts/Pismo-Minobrnauki-Rossii-ot-30.10.2020-N-MN-5_20730/</a:t>
            </a:r>
            <a:r>
              <a:rPr lang="ru-RU" dirty="0"/>
              <a:t> –  &lt;Письмо&gt; Минобрнауки России от 30.10.2020 N МН-5/20730 "О направлении вопросов-ответов" (вместе с "Вопросами-ответами в части правового регулирования практической подготовки обучающихся")</a:t>
            </a:r>
          </a:p>
          <a:p>
            <a:r>
              <a:rPr lang="en-US" dirty="0">
                <a:hlinkClick r:id="rId3"/>
              </a:rPr>
              <a:t>https://ined.ru/normativka/prakticheskaya_podgotovka_obuchayuschihsya/voprosy-otvety</a:t>
            </a:r>
            <a:r>
              <a:rPr lang="ru-RU" dirty="0"/>
              <a:t> – ответы на вопросы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8D4BC-95B5-4506-A474-32DAD9AD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https://events.webinar.ru/18100157/5886031/record-new/6005439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4E0440-BE5E-4CA4-A9CF-32535D6AB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521" y="1690689"/>
            <a:ext cx="8980780" cy="50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36E7A-28FF-4DFE-9CB4-2B696943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https://events.webinar.ru/18100157/5886031/record-new/6005439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4D2311-C11D-421E-AE9E-BBA597B4A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520" y="1658789"/>
            <a:ext cx="9243040" cy="51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297CC-0C49-4620-9966-6D317FBE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Новое правовое регулирование зачета результатов освоения обучающимися учебных предметов, дисциплин, модулей, доп.образовательных программ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61B03-5CB0-4E7C-B9F6-B80E7202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7BFB333-499A-45B1-B304-1547F4BB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/>
              <a:t>https://www.youtube.com/watch?v=j52VFHALr80 </a:t>
            </a:r>
            <a:endParaRPr lang="ru-RU" sz="2200"/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2141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0B61C-0F67-45E5-9584-1A03120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28318"/>
            <a:ext cx="8508512" cy="12740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VI Всероссийский форум «Национальная система квалификаций России»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A983-F700-4E84-B68D-6C2D052D7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722967"/>
            <a:ext cx="8515793" cy="429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https://nsk-forum.ru/?referer1=email_bp_l&amp;referer2=button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E108801-DBB8-4CDB-84AA-A182F50AC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19864"/>
          <a:stretch/>
        </p:blipFill>
        <p:spPr>
          <a:xfrm>
            <a:off x="20" y="10"/>
            <a:ext cx="12188804" cy="4226709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7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065E-FDCC-412F-8D19-D25CC6B5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Зимняя школа преподавателя (Юрайт)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EF5F29-E291-45AE-BB02-A843ED694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83403-0F72-4857-884F-3CED894B9195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https://urait.ru/info/teacher-school</a:t>
            </a:r>
          </a:p>
        </p:txBody>
      </p:sp>
    </p:spTree>
    <p:extLst>
      <p:ext uri="{BB962C8B-B14F-4D97-AF65-F5344CB8AC3E}">
        <p14:creationId xmlns:p14="http://schemas.microsoft.com/office/powerpoint/2010/main" val="29449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A252D-C4C6-4A89-A83B-789F0E7D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dirty="0" err="1"/>
              <a:t>Онлайн-дискуссия</a:t>
            </a:r>
            <a:r>
              <a:rPr lang="en-US" sz="3000" b="1" dirty="0"/>
              <a:t> «ДПО: </a:t>
            </a:r>
            <a:r>
              <a:rPr lang="en-US" sz="3000" b="1" dirty="0" err="1"/>
              <a:t>дополнительное</a:t>
            </a:r>
            <a:r>
              <a:rPr lang="en-US" sz="3000" b="1" dirty="0"/>
              <a:t> </a:t>
            </a:r>
            <a:r>
              <a:rPr lang="en-US" sz="3000" b="1" dirty="0" err="1"/>
              <a:t>или</a:t>
            </a:r>
            <a:r>
              <a:rPr lang="en-US" sz="3000" b="1" dirty="0"/>
              <a:t> </a:t>
            </a:r>
            <a:r>
              <a:rPr lang="en-US" sz="3000" b="1" dirty="0" err="1"/>
              <a:t>обязательное</a:t>
            </a:r>
            <a:r>
              <a:rPr lang="en-US" sz="3000" b="1" dirty="0"/>
              <a:t>?»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1970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7F73E9-CACE-48B6-AFFB-3BD906877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9" r="511" b="-1"/>
          <a:stretch/>
        </p:blipFill>
        <p:spPr>
          <a:xfrm>
            <a:off x="1012952" y="1373419"/>
            <a:ext cx="5641848" cy="3927596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4120B-808F-4DF5-A398-9212F46723FF}"/>
              </a:ext>
            </a:extLst>
          </p:cNvPr>
          <p:cNvSpPr txBox="1"/>
          <p:nvPr/>
        </p:nvSpPr>
        <p:spPr>
          <a:xfrm>
            <a:off x="7284673" y="2174082"/>
            <a:ext cx="4777151" cy="367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19707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https://urait.ru/events/1526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44E5A-2177-4E31-A4C8-B4F90FE5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https://nationalteam.worldskills.ru/skills/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3D6DCF-12CD-4FC5-AA92-FA697309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b="10189"/>
          <a:stretch/>
        </p:blipFill>
        <p:spPr>
          <a:xfrm>
            <a:off x="1103445" y="1529450"/>
            <a:ext cx="10250355" cy="4963425"/>
          </a:xfrm>
        </p:spPr>
      </p:pic>
    </p:spTree>
    <p:extLst>
      <p:ext uri="{BB962C8B-B14F-4D97-AF65-F5344CB8AC3E}">
        <p14:creationId xmlns:p14="http://schemas.microsoft.com/office/powerpoint/2010/main" val="27158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2654-5984-4B75-845B-82E8DB3A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hlinkClick r:id="rId2"/>
              </a:rPr>
              <a:t>http://spo.gapm.ru/</a:t>
            </a:r>
            <a:r>
              <a:rPr lang="ru-RU">
                <a:hlinkClick r:id="rId2"/>
              </a:rPr>
              <a:t>план-график-вебинаров-по-обсуждению-п/</a:t>
            </a:r>
            <a:r>
              <a:rPr lang="ru-RU"/>
              <a:t> </a:t>
            </a:r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7590E4-69DD-4FDC-84F6-40EF617A3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1604963"/>
            <a:ext cx="9641840" cy="5124749"/>
          </a:xfr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C4F4C97-A203-4A9F-937B-F3C92305DBE9}"/>
              </a:ext>
            </a:extLst>
          </p:cNvPr>
          <p:cNvSpPr/>
          <p:nvPr/>
        </p:nvSpPr>
        <p:spPr>
          <a:xfrm>
            <a:off x="5812155" y="5517515"/>
            <a:ext cx="1889760" cy="3657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B1F1A8-17D5-4A62-B030-0784D1782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8279"/>
              </p:ext>
            </p:extLst>
          </p:nvPr>
        </p:nvGraphicFramePr>
        <p:xfrm>
          <a:off x="409575" y="266701"/>
          <a:ext cx="11315699" cy="650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E7F2-BCCF-42D0-8F87-A24A564B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Проект Стратегии развития системы подготовки рабочих кадров на период до 2030 г.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F3FC7B-B0E8-4F64-AE0C-B86F8969A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r="1" b="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25CE6-D2A6-4E94-966C-C07C1A1A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274" y="2466975"/>
            <a:ext cx="4083426" cy="33147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https://edu.gov.ru/press/3058/minprosvescheniya-rossii-predstavilo-strategiyu-razvitiya-srednego-profobrazovaniya-do-2030-goda/</a:t>
            </a:r>
            <a:br>
              <a:rPr lang="ru-RU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https://www.youtube.com/watch?v=_95sxIP9gN4&amp;feature=youtu.be</a:t>
            </a:r>
            <a:br>
              <a:rPr lang="ru-RU" sz="2400" b="1">
                <a:solidFill>
                  <a:schemeClr val="bg1"/>
                </a:solidFill>
              </a:rPr>
            </a:br>
            <a:br>
              <a:rPr lang="ru-RU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заседание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коллегии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Министерства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просвещения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F046A6-8058-4C76-8E34-0C476DAA2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69" r="1" b="1"/>
          <a:stretch/>
        </p:blipFill>
        <p:spPr>
          <a:xfrm>
            <a:off x="352509" y="555649"/>
            <a:ext cx="6657891" cy="44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EB9284-43C9-453D-84B1-AED8C0987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786"/>
          <a:stretch/>
        </p:blipFill>
        <p:spPr>
          <a:xfrm>
            <a:off x="231648" y="1117601"/>
            <a:ext cx="8187356" cy="480536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2220B55-12E3-4723-AA08-E4EBFCFF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550" y="2148839"/>
            <a:ext cx="4114801" cy="3875723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Приказ Минтруда России №744 от 26 октября 2020 «Об утверждении списка 50 наиболее востребованных на рынке труда, новых и перспективных профессий, требующих среднего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6245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417" y="318255"/>
            <a:ext cx="10168750" cy="1036915"/>
          </a:xfrm>
        </p:spPr>
        <p:txBody>
          <a:bodyPr>
            <a:noAutofit/>
          </a:bodyPr>
          <a:lstStyle/>
          <a:p>
            <a:pPr algn="l"/>
            <a:r>
              <a:rPr lang="ru-RU" sz="3360" b="1" dirty="0">
                <a:solidFill>
                  <a:srgbClr val="2770AA"/>
                </a:solidFill>
                <a:latin typeface="Roboto"/>
                <a:cs typeface="Roboto"/>
              </a:rPr>
              <a:t>В каких организациях может быть организована практическая подготовка?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97833" y="1787218"/>
            <a:ext cx="10023514" cy="0"/>
          </a:xfrm>
          <a:prstGeom prst="line">
            <a:avLst/>
          </a:prstGeom>
          <a:ln w="28575">
            <a:solidFill>
              <a:srgbClr val="7B9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D09558-46E7-4BEE-9049-88CDCF91D94C}"/>
              </a:ext>
            </a:extLst>
          </p:cNvPr>
          <p:cNvSpPr txBox="1"/>
          <p:nvPr/>
        </p:nvSpPr>
        <p:spPr>
          <a:xfrm>
            <a:off x="1084243" y="1782567"/>
            <a:ext cx="10196333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20"/>
              </a:spcAft>
            </a:pPr>
            <a:r>
              <a:rPr lang="en-US" sz="2400" dirty="0"/>
              <a:t> </a:t>
            </a:r>
          </a:p>
          <a:p>
            <a:pPr>
              <a:spcAft>
                <a:spcPts val="720"/>
              </a:spcAft>
            </a:pPr>
            <a:endParaRPr lang="ru-RU" sz="2400" dirty="0">
              <a:solidFill>
                <a:srgbClr val="2770A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720"/>
              </a:spcAft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Номер слайда 11"/>
          <p:cNvSpPr txBox="1">
            <a:spLocks noGrp="1"/>
          </p:cNvSpPr>
          <p:nvPr/>
        </p:nvSpPr>
        <p:spPr bwMode="auto">
          <a:xfrm>
            <a:off x="10848528" y="1"/>
            <a:ext cx="73577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A7A594-14C6-40B0-BA38-D6D4E0EEEF25}" type="slidenum">
              <a:rPr lang="en-US" altLang="ru-RU" sz="1440">
                <a:solidFill>
                  <a:srgbClr val="898989"/>
                </a:solidFill>
              </a:rPr>
              <a:pPr algn="r"/>
              <a:t>7</a:t>
            </a:fld>
            <a:endParaRPr lang="en-US" altLang="ru-RU" sz="1440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9920" y="1769559"/>
            <a:ext cx="87985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ru-RU" sz="2160" b="1" dirty="0">
                <a:solidFill>
                  <a:srgbClr val="2770AA"/>
                </a:solidFill>
                <a:latin typeface="Roboto"/>
                <a:cs typeface="Roboto"/>
              </a:rPr>
              <a:t>непосредственно в организации, осуществляющей образовательную деятельность</a:t>
            </a:r>
            <a:r>
              <a:rPr lang="ru-RU" sz="2160" dirty="0">
                <a:latin typeface="Roboto"/>
                <a:cs typeface="Roboto"/>
              </a:rPr>
              <a:t>, в том числе в структурном подразделении образовательной организации, предназначенном для проведения практической подготовки;</a:t>
            </a:r>
            <a:endParaRPr lang="en-US" sz="2160" dirty="0">
              <a:latin typeface="Roboto"/>
              <a:cs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160" b="1" dirty="0">
                <a:solidFill>
                  <a:srgbClr val="2770AA"/>
                </a:solidFill>
                <a:latin typeface="Roboto"/>
                <a:cs typeface="Roboto"/>
              </a:rPr>
              <a:t>в организации, осуществляющей деятельность по профилю соответствующей образовательной программы</a:t>
            </a:r>
            <a:r>
              <a:rPr lang="ru-RU" sz="2160" dirty="0">
                <a:latin typeface="Roboto"/>
                <a:cs typeface="Roboto"/>
              </a:rPr>
              <a:t>, </a:t>
            </a:r>
            <a:r>
              <a:rPr lang="ru-RU" sz="2160" b="1" dirty="0">
                <a:solidFill>
                  <a:srgbClr val="2770AA"/>
                </a:solidFill>
                <a:latin typeface="Roboto"/>
                <a:cs typeface="Roboto"/>
              </a:rPr>
              <a:t>в том числе в структурном подразделении профильной организации, предназначенном для проведения практической подготовки, </a:t>
            </a:r>
            <a:r>
              <a:rPr lang="ru-RU" sz="2160" dirty="0">
                <a:latin typeface="Roboto"/>
                <a:cs typeface="Roboto"/>
              </a:rPr>
              <a:t>на основании договора, заключаемого между образовательной организацией и профильной организацией.</a:t>
            </a:r>
          </a:p>
          <a:p>
            <a:r>
              <a:rPr lang="ru-RU" sz="2160" dirty="0">
                <a:latin typeface="Roboto"/>
                <a:cs typeface="Roboto"/>
              </a:rPr>
              <a:t>(часть 7 статьи 13 Закона об образовании,</a:t>
            </a:r>
            <a:r>
              <a:rPr lang="en-US" sz="2160" dirty="0">
                <a:latin typeface="Roboto"/>
                <a:cs typeface="Roboto"/>
              </a:rPr>
              <a:t> </a:t>
            </a:r>
            <a:r>
              <a:rPr lang="ru-RU" sz="2160" dirty="0">
                <a:latin typeface="Roboto"/>
                <a:cs typeface="Roboto"/>
              </a:rPr>
              <a:t>пункт 3 Положения)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B5724-8C47-4965-8CB4-1423A263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432040"/>
            <a:ext cx="2761303" cy="26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417" y="318255"/>
            <a:ext cx="10168750" cy="1036915"/>
          </a:xfrm>
        </p:spPr>
        <p:txBody>
          <a:bodyPr>
            <a:noAutofit/>
          </a:bodyPr>
          <a:lstStyle/>
          <a:p>
            <a:pPr algn="l"/>
            <a:r>
              <a:rPr lang="ru-RU" sz="3360" b="1" dirty="0">
                <a:solidFill>
                  <a:srgbClr val="2770AA"/>
                </a:solidFill>
                <a:latin typeface="Roboto"/>
                <a:cs typeface="Roboto"/>
              </a:rPr>
              <a:t>Какие виды занятий включает практическая подготовка?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97833" y="1787218"/>
            <a:ext cx="10023514" cy="0"/>
          </a:xfrm>
          <a:prstGeom prst="line">
            <a:avLst/>
          </a:prstGeom>
          <a:ln w="28575">
            <a:solidFill>
              <a:srgbClr val="7B9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D09558-46E7-4BEE-9049-88CDCF91D94C}"/>
              </a:ext>
            </a:extLst>
          </p:cNvPr>
          <p:cNvSpPr txBox="1"/>
          <p:nvPr/>
        </p:nvSpPr>
        <p:spPr>
          <a:xfrm>
            <a:off x="738605" y="1355170"/>
            <a:ext cx="111390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Согласно пункту 6 Положения практическая подготовка при реализации учебных предметов, курсов,  дисциплин (модулей) организуется путем проведения</a:t>
            </a:r>
          </a:p>
          <a:p>
            <a:pPr marL="411480" indent="-411480">
              <a:buFont typeface="Wingdings" charset="2"/>
              <a:buChar char="Ø"/>
            </a:pPr>
            <a:r>
              <a:rPr lang="ru-RU" sz="2400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b="1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практических занятий </a:t>
            </a:r>
          </a:p>
          <a:p>
            <a:pPr marL="411480" indent="-411480">
              <a:buFont typeface="Wingdings" charset="2"/>
              <a:buChar char="Ø"/>
            </a:pPr>
            <a:r>
              <a:rPr lang="ru-RU" sz="2400" b="1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практикумов </a:t>
            </a:r>
          </a:p>
          <a:p>
            <a:pPr marL="411480" indent="-411480">
              <a:buFont typeface="Wingdings" charset="2"/>
              <a:buChar char="Ø"/>
            </a:pPr>
            <a:r>
              <a:rPr lang="ru-RU" sz="2400" b="1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лабораторных работ </a:t>
            </a:r>
          </a:p>
          <a:p>
            <a:pPr marL="411480" indent="-411480">
              <a:buFont typeface="Wingdings" charset="2"/>
              <a:buChar char="Ø"/>
            </a:pPr>
            <a:r>
              <a:rPr lang="ru-RU" sz="2400" b="1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иных аналогичных видов учебной деятельности,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предусматривающих участие обучающихся в выполнение отдельных элементов работ, связанных с будущей профессиональной деятельностью.</a:t>
            </a:r>
          </a:p>
          <a:p>
            <a:pPr marL="411480" indent="-411480">
              <a:buFont typeface="Wingdings" charset="2"/>
              <a:buChar char="Ø"/>
            </a:pPr>
            <a:r>
              <a:rPr lang="ru-RU" sz="2400" b="1" dirty="0">
                <a:solidFill>
                  <a:srgbClr val="2770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занятия лекционного типа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которые предусматривают передачу учебной информации, необходимой для последующего выполнения работ, связанных с будущей профессиональной деятельностью (пункт  9 Положения) </a:t>
            </a:r>
          </a:p>
        </p:txBody>
      </p:sp>
      <p:sp>
        <p:nvSpPr>
          <p:cNvPr id="6" name="Номер слайда 11"/>
          <p:cNvSpPr txBox="1">
            <a:spLocks noGrp="1"/>
          </p:cNvSpPr>
          <p:nvPr/>
        </p:nvSpPr>
        <p:spPr bwMode="auto">
          <a:xfrm>
            <a:off x="10848528" y="1"/>
            <a:ext cx="73577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A7A594-14C6-40B0-BA38-D6D4E0EEEF25}" type="slidenum">
              <a:rPr lang="en-US" altLang="ru-RU" sz="1440">
                <a:solidFill>
                  <a:srgbClr val="898989"/>
                </a:solidFill>
              </a:rPr>
              <a:pPr algn="r"/>
              <a:t>8</a:t>
            </a:fld>
            <a:endParaRPr lang="en-US" altLang="ru-RU" sz="144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417" y="318255"/>
            <a:ext cx="10168750" cy="1036915"/>
          </a:xfrm>
        </p:spPr>
        <p:txBody>
          <a:bodyPr>
            <a:noAutofit/>
          </a:bodyPr>
          <a:lstStyle/>
          <a:p>
            <a:pPr algn="l"/>
            <a:r>
              <a:rPr lang="ru-RU" sz="2880" b="1" dirty="0">
                <a:solidFill>
                  <a:srgbClr val="2770AA"/>
                </a:solidFill>
                <a:latin typeface="Roboto"/>
                <a:cs typeface="Roboto"/>
              </a:rPr>
              <a:t>В чем разница между практикой и практической подготовкой?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97833" y="1787218"/>
            <a:ext cx="10023514" cy="0"/>
          </a:xfrm>
          <a:prstGeom prst="line">
            <a:avLst/>
          </a:prstGeom>
          <a:ln w="28575">
            <a:solidFill>
              <a:srgbClr val="7B9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D09558-46E7-4BEE-9049-88CDCF91D94C}"/>
              </a:ext>
            </a:extLst>
          </p:cNvPr>
          <p:cNvSpPr txBox="1"/>
          <p:nvPr/>
        </p:nvSpPr>
        <p:spPr>
          <a:xfrm>
            <a:off x="1084243" y="1782567"/>
            <a:ext cx="10196333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20"/>
              </a:spcAft>
            </a:pPr>
            <a:r>
              <a:rPr lang="en-US" sz="2400" dirty="0"/>
              <a:t> </a:t>
            </a:r>
          </a:p>
          <a:p>
            <a:pPr>
              <a:spcAft>
                <a:spcPts val="720"/>
              </a:spcAft>
            </a:pPr>
            <a:endParaRPr lang="ru-RU" sz="2400" dirty="0">
              <a:solidFill>
                <a:srgbClr val="2770A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720"/>
              </a:spcAft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Номер слайда 11"/>
          <p:cNvSpPr txBox="1">
            <a:spLocks noGrp="1"/>
          </p:cNvSpPr>
          <p:nvPr/>
        </p:nvSpPr>
        <p:spPr bwMode="auto">
          <a:xfrm>
            <a:off x="10848528" y="1"/>
            <a:ext cx="73577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A7A594-14C6-40B0-BA38-D6D4E0EEEF25}" type="slidenum">
              <a:rPr lang="en-US" altLang="ru-RU" sz="1440">
                <a:solidFill>
                  <a:srgbClr val="898989"/>
                </a:solidFill>
              </a:rPr>
              <a:pPr algn="r"/>
              <a:t>9</a:t>
            </a:fld>
            <a:endParaRPr lang="en-US" altLang="ru-RU" sz="1440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015" y="1787218"/>
            <a:ext cx="105419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60" dirty="0"/>
              <a:t>В соответствии пунктом 24 статьи 2 Закона об образовании</a:t>
            </a:r>
            <a:r>
              <a:rPr lang="en-US" sz="2160" dirty="0"/>
              <a:t> </a:t>
            </a:r>
            <a:r>
              <a:rPr lang="ru-RU" sz="2160" b="1" dirty="0">
                <a:solidFill>
                  <a:srgbClr val="2770AA"/>
                </a:solidFill>
              </a:rPr>
              <a:t>практическая подготовка - это форма организации образовательной деятельности </a:t>
            </a:r>
            <a:r>
              <a:rPr lang="ru-RU" sz="2160" dirty="0"/>
              <a:t>при освоении образовательной программы в условиях выполнения обучающимися определенных видов работ, связанных с будущей профессиональной деятельностью и направленных на формирование, закрепление, развитие практических навыков и компетенции по профилю соответствующей образовательной программы.</a:t>
            </a:r>
          </a:p>
          <a:p>
            <a:r>
              <a:rPr lang="ru-RU" sz="2160" b="1" dirty="0">
                <a:solidFill>
                  <a:srgbClr val="2770AA"/>
                </a:solidFill>
              </a:rPr>
              <a:t>Практика, наряду с учебными предметами, курсами, дисциплинами (модулями), является компонентом образовательной программы, предусмотренным учебным планом</a:t>
            </a:r>
            <a:r>
              <a:rPr lang="ru-RU" sz="2160" dirty="0"/>
              <a:t> (пункт 22 статьи 2 Закона об образовании). </a:t>
            </a:r>
            <a:endParaRPr lang="en-US" sz="2160" dirty="0"/>
          </a:p>
          <a:p>
            <a:r>
              <a:rPr lang="ru-RU" sz="2160" b="1" dirty="0">
                <a:solidFill>
                  <a:srgbClr val="2770AA"/>
                </a:solidFill>
              </a:rPr>
              <a:t>Образовательная деятельность в форме практической подготовки может быть организована при реализации любых компонентов образовательной программы, в том числе и практики. </a:t>
            </a:r>
            <a:r>
              <a:rPr lang="ru-RU" sz="2160" dirty="0"/>
              <a:t>Практическая подготовка при проведении практики организуется путем непосредственного выполнения обучающимися определенных видов работ, связанных с будущей профессиональной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28774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717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Wingdings</vt:lpstr>
      <vt:lpstr>Тема Office</vt:lpstr>
      <vt:lpstr>1_Тема Office</vt:lpstr>
      <vt:lpstr>Актуальные НПА в области профессионального образования и профессионального обучения</vt:lpstr>
      <vt:lpstr>http://spo.gapm.ru/план-график-вебинаров-по-обсуждению-п/ </vt:lpstr>
      <vt:lpstr>Презентация PowerPoint</vt:lpstr>
      <vt:lpstr>Проект Стратегии развития системы подготовки рабочих кадров на период до 2030 г.</vt:lpstr>
      <vt:lpstr>https://edu.gov.ru/press/3058/minprosvescheniya-rossii-predstavilo-strategiyu-razvitiya-srednego-profobrazovaniya-do-2030-goda/  https://www.youtube.com/watch?v=_95sxIP9gN4&amp;feature=youtu.be   заседание коллегии Министерства просвещения</vt:lpstr>
      <vt:lpstr>Презентация PowerPoint</vt:lpstr>
      <vt:lpstr>В каких организациях может быть организована практическая подготовка?</vt:lpstr>
      <vt:lpstr>Какие виды занятий включает практическая подготовка?</vt:lpstr>
      <vt:lpstr>В чем разница между практикой и практической подготовкой?</vt:lpstr>
      <vt:lpstr>Обсуждение приказа «О практической подготовке»</vt:lpstr>
      <vt:lpstr>https://events.webinar.ru/18100157/5886031/record-new/6005439   </vt:lpstr>
      <vt:lpstr>https://events.webinar.ru/18100157/5886031/record-new/6005439 </vt:lpstr>
      <vt:lpstr>Новое правовое регулирование зачета результатов освоения обучающимися учебных предметов, дисциплин, модулей, доп.образовательных программ</vt:lpstr>
      <vt:lpstr>VI Всероссийский форум «Национальная система квалификаций России»</vt:lpstr>
      <vt:lpstr>Зимняя школа преподавателя (Юрайт)</vt:lpstr>
      <vt:lpstr>Онлайн-дискуссия «ДПО: дополнительное или обязательное?»</vt:lpstr>
      <vt:lpstr>https://nationalteam.worldskills.ru/skills/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НПА в области профессионального образования и профессионального обучения</dc:title>
  <dc:creator>Наталия Аниськина</dc:creator>
  <cp:lastModifiedBy>Наталия Аниськина</cp:lastModifiedBy>
  <cp:revision>2</cp:revision>
  <dcterms:created xsi:type="dcterms:W3CDTF">2020-11-23T23:50:51Z</dcterms:created>
  <dcterms:modified xsi:type="dcterms:W3CDTF">2020-11-23T23:55:13Z</dcterms:modified>
</cp:coreProperties>
</file>