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29"/>
  </p:notesMasterIdLst>
  <p:sldIdLst>
    <p:sldId id="256" r:id="rId2"/>
    <p:sldId id="374" r:id="rId3"/>
    <p:sldId id="375" r:id="rId4"/>
    <p:sldId id="373" r:id="rId5"/>
    <p:sldId id="378" r:id="rId6"/>
    <p:sldId id="377" r:id="rId7"/>
    <p:sldId id="394" r:id="rId8"/>
    <p:sldId id="376" r:id="rId9"/>
    <p:sldId id="379" r:id="rId10"/>
    <p:sldId id="382" r:id="rId11"/>
    <p:sldId id="381" r:id="rId12"/>
    <p:sldId id="383" r:id="rId13"/>
    <p:sldId id="384" r:id="rId14"/>
    <p:sldId id="385" r:id="rId15"/>
    <p:sldId id="331" r:id="rId16"/>
    <p:sldId id="345" r:id="rId17"/>
    <p:sldId id="392" r:id="rId18"/>
    <p:sldId id="393" r:id="rId19"/>
    <p:sldId id="386" r:id="rId20"/>
    <p:sldId id="387" r:id="rId21"/>
    <p:sldId id="388" r:id="rId22"/>
    <p:sldId id="389" r:id="rId23"/>
    <p:sldId id="390" r:id="rId24"/>
    <p:sldId id="391" r:id="rId25"/>
    <p:sldId id="395" r:id="rId26"/>
    <p:sldId id="398" r:id="rId27"/>
    <p:sldId id="399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0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ivo.garant.ru/document/redirect/70426772/0" TargetMode="Externa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ivo.garant.ru/document/redirect/70426772/0" TargetMode="External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6BDDD2-EBF9-4426-B2F5-93A036270435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49BD30-5F06-43B3-BFBE-A79A2845A7D0}">
      <dgm:prSet/>
      <dgm:spPr/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ТРЕБОВАНИЯ К ОЦЕНОЧНЫМ СРЕДСТВАМ</a:t>
          </a:r>
        </a:p>
        <a:p>
          <a:pPr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 системе внутреннего признания результатов освоения учебных модулей и зачета их в основных профессиональных образовательных программах СПО</a:t>
          </a:r>
          <a:endParaRPr lang="ru-RU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96F8D56-2C12-4185-B79A-F23B96590B8C}" type="parTrans" cxnId="{13C8A50F-A646-42B4-9347-6CD83F44D620}">
      <dgm:prSet/>
      <dgm:spPr/>
      <dgm:t>
        <a:bodyPr/>
        <a:lstStyle/>
        <a:p>
          <a:endParaRPr lang="ru-RU"/>
        </a:p>
      </dgm:t>
    </dgm:pt>
    <dgm:pt modelId="{A5522F2B-FE3D-4657-942A-B1D367C5774D}" type="sibTrans" cxnId="{13C8A50F-A646-42B4-9347-6CD83F44D620}">
      <dgm:prSet/>
      <dgm:spPr/>
      <dgm:t>
        <a:bodyPr/>
        <a:lstStyle/>
        <a:p>
          <a:endParaRPr lang="ru-RU"/>
        </a:p>
      </dgm:t>
    </dgm:pt>
    <dgm:pt modelId="{A1EA3382-8806-4196-9F0B-346BA45D3097}" type="pres">
      <dgm:prSet presAssocID="{B66BDDD2-EBF9-4426-B2F5-93A0362704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0046B2-F99A-430A-8715-BF3F52A8DE4E}" type="pres">
      <dgm:prSet presAssocID="{C849BD30-5F06-43B3-BFBE-A79A2845A7D0}" presName="parentText" presStyleLbl="node1" presStyleIdx="0" presStyleCnt="1" custLinFactNeighborX="3371" custLinFactNeighborY="103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C8A50F-A646-42B4-9347-6CD83F44D620}" srcId="{B66BDDD2-EBF9-4426-B2F5-93A036270435}" destId="{C849BD30-5F06-43B3-BFBE-A79A2845A7D0}" srcOrd="0" destOrd="0" parTransId="{B96F8D56-2C12-4185-B79A-F23B96590B8C}" sibTransId="{A5522F2B-FE3D-4657-942A-B1D367C5774D}"/>
    <dgm:cxn modelId="{DE7ABB85-D289-40F5-B5DE-7F63848CEC87}" type="presOf" srcId="{C849BD30-5F06-43B3-BFBE-A79A2845A7D0}" destId="{3D0046B2-F99A-430A-8715-BF3F52A8DE4E}" srcOrd="0" destOrd="0" presId="urn:microsoft.com/office/officeart/2005/8/layout/vList2"/>
    <dgm:cxn modelId="{4014AB1B-979A-475B-9A8E-20C50A86BF55}" type="presOf" srcId="{B66BDDD2-EBF9-4426-B2F5-93A036270435}" destId="{A1EA3382-8806-4196-9F0B-346BA45D3097}" srcOrd="0" destOrd="0" presId="urn:microsoft.com/office/officeart/2005/8/layout/vList2"/>
    <dgm:cxn modelId="{B5704C74-BA8A-4B5A-B142-F2F87AABEBA3}" type="presParOf" srcId="{A1EA3382-8806-4196-9F0B-346BA45D3097}" destId="{3D0046B2-F99A-430A-8715-BF3F52A8DE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B5263F1-3C69-4B5C-8C49-F660DE2BA904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6FE3963-61A6-4B73-A853-68362A5E00BC}">
      <dgm:prSet/>
      <dgm:spPr/>
      <dgm:t>
        <a:bodyPr/>
        <a:lstStyle/>
        <a:p>
          <a:pPr rtl="0"/>
          <a:r>
            <a:rPr lang="ru-RU" dirty="0" smtClean="0"/>
            <a:t>Быть направленными на оценку </a:t>
          </a:r>
          <a:r>
            <a:rPr lang="ru-RU" b="1" dirty="0" smtClean="0">
              <a:solidFill>
                <a:srgbClr val="FF0000"/>
              </a:solidFill>
            </a:rPr>
            <a:t>результатов обучения по соответствующей части осваиваемой обучающимся образовательной программы </a:t>
          </a:r>
          <a:r>
            <a:rPr lang="ru-RU" dirty="0" smtClean="0"/>
            <a:t>(учебным предметам, курсам, дисциплинам(модулям), практикам) ОПОП СПО и </a:t>
          </a:r>
          <a:r>
            <a:rPr lang="ru-RU" b="1" dirty="0" smtClean="0">
              <a:solidFill>
                <a:srgbClr val="FF0000"/>
              </a:solidFill>
            </a:rPr>
            <a:t>используемыми в рамках промежуточной аттестации</a:t>
          </a:r>
          <a:r>
            <a:rPr lang="ru-RU" dirty="0" smtClean="0"/>
            <a:t>;</a:t>
          </a:r>
          <a:endParaRPr lang="ru-RU" dirty="0"/>
        </a:p>
      </dgm:t>
    </dgm:pt>
    <dgm:pt modelId="{9812E7A3-ED6A-4454-ACD8-E13BB54F715C}" type="parTrans" cxnId="{87A54610-17F6-4CF5-95CC-D989BAA5A3D9}">
      <dgm:prSet/>
      <dgm:spPr/>
      <dgm:t>
        <a:bodyPr/>
        <a:lstStyle/>
        <a:p>
          <a:endParaRPr lang="ru-RU"/>
        </a:p>
      </dgm:t>
    </dgm:pt>
    <dgm:pt modelId="{1122CA81-6CDA-4E2E-861A-9C3B8CF5496B}" type="sibTrans" cxnId="{87A54610-17F6-4CF5-95CC-D989BAA5A3D9}">
      <dgm:prSet/>
      <dgm:spPr/>
      <dgm:t>
        <a:bodyPr/>
        <a:lstStyle/>
        <a:p>
          <a:endParaRPr lang="ru-RU"/>
        </a:p>
      </dgm:t>
    </dgm:pt>
    <dgm:pt modelId="{3AACC7DC-0E24-4EC8-B6AE-16FB723BC847}">
      <dgm:prSet/>
      <dgm:spPr/>
      <dgm:t>
        <a:bodyPr/>
        <a:lstStyle/>
        <a:p>
          <a:pPr rtl="0"/>
          <a:r>
            <a:rPr lang="ru-RU" dirty="0" smtClean="0"/>
            <a:t>Позволять оценить сформированность компетенций, и относящихся к ним знаний, умений и требований к практическому опыту, на оценку которых направлено оценочное средство;</a:t>
          </a:r>
          <a:endParaRPr lang="ru-RU" dirty="0"/>
        </a:p>
      </dgm:t>
    </dgm:pt>
    <dgm:pt modelId="{7FC07780-E3BD-4A1E-AF51-DCF3C720C2AF}" type="parTrans" cxnId="{4AABB067-CF4D-431B-8E54-BBB437C1E264}">
      <dgm:prSet/>
      <dgm:spPr/>
      <dgm:t>
        <a:bodyPr/>
        <a:lstStyle/>
        <a:p>
          <a:endParaRPr lang="ru-RU"/>
        </a:p>
      </dgm:t>
    </dgm:pt>
    <dgm:pt modelId="{DAF071C7-D698-4AB7-965F-7B73FFF4DBD4}" type="sibTrans" cxnId="{4AABB067-CF4D-431B-8E54-BBB437C1E264}">
      <dgm:prSet/>
      <dgm:spPr/>
      <dgm:t>
        <a:bodyPr/>
        <a:lstStyle/>
        <a:p>
          <a:endParaRPr lang="ru-RU"/>
        </a:p>
      </dgm:t>
    </dgm:pt>
    <dgm:pt modelId="{3B8D3F26-C386-4730-B6DD-8371B5BB8778}" type="pres">
      <dgm:prSet presAssocID="{6B5263F1-3C69-4B5C-8C49-F660DE2BA9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D3EEF2-9E21-443A-98EE-2329E1C349E5}" type="pres">
      <dgm:prSet presAssocID="{96FE3963-61A6-4B73-A853-68362A5E00B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94A2E2-1A09-45EE-87BB-86D47E1441B4}" type="pres">
      <dgm:prSet presAssocID="{1122CA81-6CDA-4E2E-861A-9C3B8CF5496B}" presName="spacer" presStyleCnt="0"/>
      <dgm:spPr/>
    </dgm:pt>
    <dgm:pt modelId="{722BA6E5-BBA8-411B-B4E9-3D76980D3D1D}" type="pres">
      <dgm:prSet presAssocID="{3AACC7DC-0E24-4EC8-B6AE-16FB723BC847}" presName="parentText" presStyleLbl="node1" presStyleIdx="1" presStyleCnt="2" custScaleY="779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9EF6E9-11BE-4964-A815-539A8690C21D}" type="presOf" srcId="{96FE3963-61A6-4B73-A853-68362A5E00BC}" destId="{A1D3EEF2-9E21-443A-98EE-2329E1C349E5}" srcOrd="0" destOrd="0" presId="urn:microsoft.com/office/officeart/2005/8/layout/vList2"/>
    <dgm:cxn modelId="{F310EFE3-DD7A-480B-81C9-7AB649468C81}" type="presOf" srcId="{6B5263F1-3C69-4B5C-8C49-F660DE2BA904}" destId="{3B8D3F26-C386-4730-B6DD-8371B5BB8778}" srcOrd="0" destOrd="0" presId="urn:microsoft.com/office/officeart/2005/8/layout/vList2"/>
    <dgm:cxn modelId="{2D28A009-7D63-4F64-BCCB-CF9158E67B2A}" type="presOf" srcId="{3AACC7DC-0E24-4EC8-B6AE-16FB723BC847}" destId="{722BA6E5-BBA8-411B-B4E9-3D76980D3D1D}" srcOrd="0" destOrd="0" presId="urn:microsoft.com/office/officeart/2005/8/layout/vList2"/>
    <dgm:cxn modelId="{87A54610-17F6-4CF5-95CC-D989BAA5A3D9}" srcId="{6B5263F1-3C69-4B5C-8C49-F660DE2BA904}" destId="{96FE3963-61A6-4B73-A853-68362A5E00BC}" srcOrd="0" destOrd="0" parTransId="{9812E7A3-ED6A-4454-ACD8-E13BB54F715C}" sibTransId="{1122CA81-6CDA-4E2E-861A-9C3B8CF5496B}"/>
    <dgm:cxn modelId="{4AABB067-CF4D-431B-8E54-BBB437C1E264}" srcId="{6B5263F1-3C69-4B5C-8C49-F660DE2BA904}" destId="{3AACC7DC-0E24-4EC8-B6AE-16FB723BC847}" srcOrd="1" destOrd="0" parTransId="{7FC07780-E3BD-4A1E-AF51-DCF3C720C2AF}" sibTransId="{DAF071C7-D698-4AB7-965F-7B73FFF4DBD4}"/>
    <dgm:cxn modelId="{019BB473-F9C8-45C5-BECB-F9160AEEA572}" type="presParOf" srcId="{3B8D3F26-C386-4730-B6DD-8371B5BB8778}" destId="{A1D3EEF2-9E21-443A-98EE-2329E1C349E5}" srcOrd="0" destOrd="0" presId="urn:microsoft.com/office/officeart/2005/8/layout/vList2"/>
    <dgm:cxn modelId="{98FAAE11-EDEB-45FC-9537-76DF057F309F}" type="presParOf" srcId="{3B8D3F26-C386-4730-B6DD-8371B5BB8778}" destId="{A994A2E2-1A09-45EE-87BB-86D47E1441B4}" srcOrd="1" destOrd="0" presId="urn:microsoft.com/office/officeart/2005/8/layout/vList2"/>
    <dgm:cxn modelId="{1BA9BB62-ABF6-43BE-83BB-EDD667E2B208}" type="presParOf" srcId="{3B8D3F26-C386-4730-B6DD-8371B5BB8778}" destId="{722BA6E5-BBA8-411B-B4E9-3D76980D3D1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D1456C8-4DC4-49C3-B15B-6186B0FE94CB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D0AB9EF9-F22E-4AC6-8D41-94E26F626A7A}">
      <dgm:prSet/>
      <dgm:spPr/>
      <dgm:t>
        <a:bodyPr/>
        <a:lstStyle/>
        <a:p>
          <a:pPr rtl="0"/>
          <a:r>
            <a:rPr lang="ru-RU" dirty="0" smtClean="0"/>
            <a:t>описание </a:t>
          </a:r>
          <a:r>
            <a:rPr lang="ru-RU" b="1" dirty="0" smtClean="0">
              <a:solidFill>
                <a:srgbClr val="FF0000"/>
              </a:solidFill>
            </a:rPr>
            <a:t>четких индикаторов </a:t>
          </a:r>
          <a:r>
            <a:rPr lang="ru-RU" dirty="0" smtClean="0"/>
            <a:t>– видимых проявлений сформированности компетенций и/или знаний, умений, владений, практического опыта;</a:t>
          </a:r>
          <a:endParaRPr lang="ru-RU" dirty="0"/>
        </a:p>
      </dgm:t>
    </dgm:pt>
    <dgm:pt modelId="{06B5EC46-F7ED-46A2-AEFB-0732E21482CA}" type="parTrans" cxnId="{7D57DE0D-0832-46FF-B524-63C464337608}">
      <dgm:prSet/>
      <dgm:spPr/>
      <dgm:t>
        <a:bodyPr/>
        <a:lstStyle/>
        <a:p>
          <a:endParaRPr lang="ru-RU"/>
        </a:p>
      </dgm:t>
    </dgm:pt>
    <dgm:pt modelId="{8BE8B048-A040-43CC-9C00-D89B01E3D052}" type="sibTrans" cxnId="{7D57DE0D-0832-46FF-B524-63C464337608}">
      <dgm:prSet/>
      <dgm:spPr/>
      <dgm:t>
        <a:bodyPr/>
        <a:lstStyle/>
        <a:p>
          <a:endParaRPr lang="ru-RU"/>
        </a:p>
      </dgm:t>
    </dgm:pt>
    <dgm:pt modelId="{98EC2CF3-94D6-49E6-8A8A-449DA23C36C1}">
      <dgm:prSet/>
      <dgm:spPr/>
      <dgm:t>
        <a:bodyPr/>
        <a:lstStyle/>
        <a:p>
          <a:pPr rtl="0"/>
          <a:r>
            <a:rPr lang="ru-RU" dirty="0" smtClean="0"/>
            <a:t>содержать </a:t>
          </a:r>
          <a:r>
            <a:rPr lang="ru-RU" b="1" dirty="0" smtClean="0">
              <a:solidFill>
                <a:srgbClr val="FF0000"/>
              </a:solidFill>
            </a:rPr>
            <a:t>корректные измерительные материалы </a:t>
          </a:r>
          <a:r>
            <a:rPr lang="ru-RU" dirty="0" smtClean="0"/>
            <a:t>(задания) и шкалы оценки;</a:t>
          </a:r>
          <a:endParaRPr lang="ru-RU" dirty="0"/>
        </a:p>
      </dgm:t>
    </dgm:pt>
    <dgm:pt modelId="{70E0771F-F6F4-4534-8F8B-A94C9894D3F8}" type="parTrans" cxnId="{753C4416-4AE4-4B19-9F6D-50C94A9107F3}">
      <dgm:prSet/>
      <dgm:spPr/>
      <dgm:t>
        <a:bodyPr/>
        <a:lstStyle/>
        <a:p>
          <a:endParaRPr lang="ru-RU"/>
        </a:p>
      </dgm:t>
    </dgm:pt>
    <dgm:pt modelId="{54BE5ED1-9BA7-4935-A68B-C7FA0FC4400D}" type="sibTrans" cxnId="{753C4416-4AE4-4B19-9F6D-50C94A9107F3}">
      <dgm:prSet/>
      <dgm:spPr/>
      <dgm:t>
        <a:bodyPr/>
        <a:lstStyle/>
        <a:p>
          <a:endParaRPr lang="ru-RU"/>
        </a:p>
      </dgm:t>
    </dgm:pt>
    <dgm:pt modelId="{E4661A78-DBE5-4BD1-A54B-C5B6F2CB54C7}">
      <dgm:prSet/>
      <dgm:spPr/>
      <dgm:t>
        <a:bodyPr/>
        <a:lstStyle/>
        <a:p>
          <a:pPr rtl="0"/>
          <a:r>
            <a:rPr lang="ru-RU" b="1" dirty="0" smtClean="0">
              <a:solidFill>
                <a:srgbClr val="FF0000"/>
              </a:solidFill>
            </a:rPr>
            <a:t>методические указания по проведению оценочного мероприятия </a:t>
          </a:r>
          <a:r>
            <a:rPr lang="ru-RU" dirty="0" smtClean="0"/>
            <a:t>(мероприятий), включая установленные требования к месту, условиям, используемым материалам и процедуре оценивания.</a:t>
          </a:r>
          <a:endParaRPr lang="ru-RU" dirty="0"/>
        </a:p>
      </dgm:t>
    </dgm:pt>
    <dgm:pt modelId="{813AD425-10AD-46A4-8CE2-E8C85D3A36FA}" type="parTrans" cxnId="{7D02B825-F878-4894-AB51-D32D90F2700F}">
      <dgm:prSet/>
      <dgm:spPr/>
      <dgm:t>
        <a:bodyPr/>
        <a:lstStyle/>
        <a:p>
          <a:endParaRPr lang="ru-RU"/>
        </a:p>
      </dgm:t>
    </dgm:pt>
    <dgm:pt modelId="{5F62B749-478F-40DD-8ADD-26A99F5C1DB0}" type="sibTrans" cxnId="{7D02B825-F878-4894-AB51-D32D90F2700F}">
      <dgm:prSet/>
      <dgm:spPr/>
      <dgm:t>
        <a:bodyPr/>
        <a:lstStyle/>
        <a:p>
          <a:endParaRPr lang="ru-RU"/>
        </a:p>
      </dgm:t>
    </dgm:pt>
    <dgm:pt modelId="{443FFF40-EB84-487D-8760-72AB1D90D7FE}" type="pres">
      <dgm:prSet presAssocID="{3D1456C8-4DC4-49C3-B15B-6186B0FE94C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9D11C4-A52B-41E6-8526-E43A64F7A1DF}" type="pres">
      <dgm:prSet presAssocID="{D0AB9EF9-F22E-4AC6-8D41-94E26F626A7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0E7750-7A7A-4CB2-8D24-8DF214EF6FE2}" type="pres">
      <dgm:prSet presAssocID="{8BE8B048-A040-43CC-9C00-D89B01E3D052}" presName="spacer" presStyleCnt="0"/>
      <dgm:spPr/>
    </dgm:pt>
    <dgm:pt modelId="{9C0877A5-81DB-4DD4-986C-D010D3930014}" type="pres">
      <dgm:prSet presAssocID="{98EC2CF3-94D6-49E6-8A8A-449DA23C36C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18586E-CC7C-4B61-BFB6-EE3D2949CD6F}" type="pres">
      <dgm:prSet presAssocID="{54BE5ED1-9BA7-4935-A68B-C7FA0FC4400D}" presName="spacer" presStyleCnt="0"/>
      <dgm:spPr/>
    </dgm:pt>
    <dgm:pt modelId="{98E423D5-02EE-41DA-9115-427015B138AA}" type="pres">
      <dgm:prSet presAssocID="{E4661A78-DBE5-4BD1-A54B-C5B6F2CB54C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83E85A-5672-4A9E-A6F0-C8F9C6F20E7B}" type="presOf" srcId="{98EC2CF3-94D6-49E6-8A8A-449DA23C36C1}" destId="{9C0877A5-81DB-4DD4-986C-D010D3930014}" srcOrd="0" destOrd="0" presId="urn:microsoft.com/office/officeart/2005/8/layout/vList2"/>
    <dgm:cxn modelId="{69555F1C-7E41-403B-916E-0FFD4D4CF287}" type="presOf" srcId="{E4661A78-DBE5-4BD1-A54B-C5B6F2CB54C7}" destId="{98E423D5-02EE-41DA-9115-427015B138AA}" srcOrd="0" destOrd="0" presId="urn:microsoft.com/office/officeart/2005/8/layout/vList2"/>
    <dgm:cxn modelId="{7A212F8C-C35B-4AE1-97C1-378A90E9606D}" type="presOf" srcId="{3D1456C8-4DC4-49C3-B15B-6186B0FE94CB}" destId="{443FFF40-EB84-487D-8760-72AB1D90D7FE}" srcOrd="0" destOrd="0" presId="urn:microsoft.com/office/officeart/2005/8/layout/vList2"/>
    <dgm:cxn modelId="{7D57DE0D-0832-46FF-B524-63C464337608}" srcId="{3D1456C8-4DC4-49C3-B15B-6186B0FE94CB}" destId="{D0AB9EF9-F22E-4AC6-8D41-94E26F626A7A}" srcOrd="0" destOrd="0" parTransId="{06B5EC46-F7ED-46A2-AEFB-0732E21482CA}" sibTransId="{8BE8B048-A040-43CC-9C00-D89B01E3D052}"/>
    <dgm:cxn modelId="{753C4416-4AE4-4B19-9F6D-50C94A9107F3}" srcId="{3D1456C8-4DC4-49C3-B15B-6186B0FE94CB}" destId="{98EC2CF3-94D6-49E6-8A8A-449DA23C36C1}" srcOrd="1" destOrd="0" parTransId="{70E0771F-F6F4-4534-8F8B-A94C9894D3F8}" sibTransId="{54BE5ED1-9BA7-4935-A68B-C7FA0FC4400D}"/>
    <dgm:cxn modelId="{7D02B825-F878-4894-AB51-D32D90F2700F}" srcId="{3D1456C8-4DC4-49C3-B15B-6186B0FE94CB}" destId="{E4661A78-DBE5-4BD1-A54B-C5B6F2CB54C7}" srcOrd="2" destOrd="0" parTransId="{813AD425-10AD-46A4-8CE2-E8C85D3A36FA}" sibTransId="{5F62B749-478F-40DD-8ADD-26A99F5C1DB0}"/>
    <dgm:cxn modelId="{44C9DCBA-DA4F-42C8-A521-AED5CB379C39}" type="presOf" srcId="{D0AB9EF9-F22E-4AC6-8D41-94E26F626A7A}" destId="{5A9D11C4-A52B-41E6-8526-E43A64F7A1DF}" srcOrd="0" destOrd="0" presId="urn:microsoft.com/office/officeart/2005/8/layout/vList2"/>
    <dgm:cxn modelId="{6C502681-DA99-4CD3-8CD1-53BC789EEB2A}" type="presParOf" srcId="{443FFF40-EB84-487D-8760-72AB1D90D7FE}" destId="{5A9D11C4-A52B-41E6-8526-E43A64F7A1DF}" srcOrd="0" destOrd="0" presId="urn:microsoft.com/office/officeart/2005/8/layout/vList2"/>
    <dgm:cxn modelId="{A3304094-F039-4F8B-9EE7-CE96E886D733}" type="presParOf" srcId="{443FFF40-EB84-487D-8760-72AB1D90D7FE}" destId="{9D0E7750-7A7A-4CB2-8D24-8DF214EF6FE2}" srcOrd="1" destOrd="0" presId="urn:microsoft.com/office/officeart/2005/8/layout/vList2"/>
    <dgm:cxn modelId="{7D5C9337-5E3A-4F8C-A82B-8A8094EAD366}" type="presParOf" srcId="{443FFF40-EB84-487D-8760-72AB1D90D7FE}" destId="{9C0877A5-81DB-4DD4-986C-D010D3930014}" srcOrd="2" destOrd="0" presId="urn:microsoft.com/office/officeart/2005/8/layout/vList2"/>
    <dgm:cxn modelId="{ECC40BC3-2D88-409D-B1ED-04F76FE78437}" type="presParOf" srcId="{443FFF40-EB84-487D-8760-72AB1D90D7FE}" destId="{B218586E-CC7C-4B61-BFB6-EE3D2949CD6F}" srcOrd="3" destOrd="0" presId="urn:microsoft.com/office/officeart/2005/8/layout/vList2"/>
    <dgm:cxn modelId="{87B2CDA3-9FC2-4E02-9AB0-F734A3430331}" type="presParOf" srcId="{443FFF40-EB84-487D-8760-72AB1D90D7FE}" destId="{98E423D5-02EE-41DA-9115-427015B138A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187A97F-F324-4F7F-BD6D-E0D3C671673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0A1BD6-14C5-4016-8134-74C434B95780}">
      <dgm:prSet/>
      <dgm:spPr/>
      <dgm:t>
        <a:bodyPr/>
        <a:lstStyle/>
        <a:p>
          <a:pPr rtl="0"/>
          <a:r>
            <a:rPr lang="ru-RU" dirty="0" smtClean="0"/>
            <a:t>При не совпадении (не полном совпадении) результатов пройденного обучения по ранее освоенному обучающимся учебному модулю планируемым результатам обучения по соответствующей части осваиваемой ОПОП СПО </a:t>
          </a:r>
          <a:r>
            <a:rPr lang="ru-RU" dirty="0" smtClean="0">
              <a:solidFill>
                <a:srgbClr val="FF0000"/>
              </a:solidFill>
            </a:rPr>
            <a:t>МОЖНО</a:t>
          </a:r>
          <a:r>
            <a:rPr lang="ru-RU" dirty="0" smtClean="0"/>
            <a:t> подобрать корректные оценочные средства, соответствующие указанным требованиям.  </a:t>
          </a:r>
          <a:endParaRPr lang="ru-RU" dirty="0"/>
        </a:p>
      </dgm:t>
    </dgm:pt>
    <dgm:pt modelId="{F16D8B1E-5578-449E-AEB9-6CFEF89761EF}" type="parTrans" cxnId="{3EA89B5F-2988-427E-9A84-86C4556249FB}">
      <dgm:prSet/>
      <dgm:spPr/>
      <dgm:t>
        <a:bodyPr/>
        <a:lstStyle/>
        <a:p>
          <a:endParaRPr lang="ru-RU"/>
        </a:p>
      </dgm:t>
    </dgm:pt>
    <dgm:pt modelId="{834440D7-B692-444B-8C70-6C5A9544A732}" type="sibTrans" cxnId="{3EA89B5F-2988-427E-9A84-86C4556249FB}">
      <dgm:prSet/>
      <dgm:spPr/>
      <dgm:t>
        <a:bodyPr/>
        <a:lstStyle/>
        <a:p>
          <a:endParaRPr lang="ru-RU"/>
        </a:p>
      </dgm:t>
    </dgm:pt>
    <dgm:pt modelId="{1F18863F-E459-47BF-9574-0A31E9BDB7DB}" type="pres">
      <dgm:prSet presAssocID="{B187A97F-F324-4F7F-BD6D-E0D3C67167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44CFC0-43E6-419D-89ED-512B33858475}" type="pres">
      <dgm:prSet presAssocID="{8A0A1BD6-14C5-4016-8134-74C434B9578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A89B5F-2988-427E-9A84-86C4556249FB}" srcId="{B187A97F-F324-4F7F-BD6D-E0D3C671673C}" destId="{8A0A1BD6-14C5-4016-8134-74C434B95780}" srcOrd="0" destOrd="0" parTransId="{F16D8B1E-5578-449E-AEB9-6CFEF89761EF}" sibTransId="{834440D7-B692-444B-8C70-6C5A9544A732}"/>
    <dgm:cxn modelId="{51A7CD6E-84C7-4399-A4CB-B3870A99191E}" type="presOf" srcId="{8A0A1BD6-14C5-4016-8134-74C434B95780}" destId="{DE44CFC0-43E6-419D-89ED-512B33858475}" srcOrd="0" destOrd="0" presId="urn:microsoft.com/office/officeart/2005/8/layout/vList2"/>
    <dgm:cxn modelId="{9F1790D9-A662-40CE-8981-49A73FF5D179}" type="presOf" srcId="{B187A97F-F324-4F7F-BD6D-E0D3C671673C}" destId="{1F18863F-E459-47BF-9574-0A31E9BDB7DB}" srcOrd="0" destOrd="0" presId="urn:microsoft.com/office/officeart/2005/8/layout/vList2"/>
    <dgm:cxn modelId="{BD8A4BAD-A365-468D-87CD-544BE01A395F}" type="presParOf" srcId="{1F18863F-E459-47BF-9574-0A31E9BDB7DB}" destId="{DE44CFC0-43E6-419D-89ED-512B3385847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5B44DF2-68FF-4412-8E54-67094207D4F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C6E71B-825E-4DB7-AF30-5EF0A9F5D82D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оценка имеет </a:t>
          </a:r>
          <a:r>
            <a:rPr lang="ru-RU" b="1" dirty="0" smtClean="0"/>
            <a:t>интегративный (целостный) </a:t>
          </a:r>
          <a:r>
            <a:rPr lang="ru-RU" dirty="0" smtClean="0"/>
            <a:t>характер: сумма результатов оценивания отдельных результатов обучения (знаний и умений) не дает возможности судить о готовности их применять и не может привести к выводу о наличии профессиональной квалификации;</a:t>
          </a:r>
          <a:endParaRPr lang="ru-RU" dirty="0"/>
        </a:p>
      </dgm:t>
    </dgm:pt>
    <dgm:pt modelId="{A8A815B6-B0B5-4F95-9335-365B14120EC6}" type="parTrans" cxnId="{289A93E0-CBC4-49BD-93E5-DCEDB6CDE411}">
      <dgm:prSet/>
      <dgm:spPr/>
      <dgm:t>
        <a:bodyPr/>
        <a:lstStyle/>
        <a:p>
          <a:endParaRPr lang="ru-RU"/>
        </a:p>
      </dgm:t>
    </dgm:pt>
    <dgm:pt modelId="{5BA247DD-DE17-46E1-8D05-9F15A014CC19}" type="sibTrans" cxnId="{289A93E0-CBC4-49BD-93E5-DCEDB6CDE411}">
      <dgm:prSet/>
      <dgm:spPr/>
      <dgm:t>
        <a:bodyPr/>
        <a:lstStyle/>
        <a:p>
          <a:endParaRPr lang="ru-RU"/>
        </a:p>
      </dgm:t>
    </dgm:pt>
    <dgm:pt modelId="{78DA97FB-8C2C-49B7-8205-2989D87C7A61}">
      <dgm:prSet/>
      <dgm:spPr/>
      <dgm:t>
        <a:bodyPr/>
        <a:lstStyle/>
        <a:p>
          <a:pPr rtl="0"/>
          <a:r>
            <a:rPr lang="ru-RU" dirty="0" smtClean="0"/>
            <a:t>ее необходимо проводить при </a:t>
          </a:r>
          <a:r>
            <a:rPr lang="ru-RU" b="1" dirty="0" smtClean="0"/>
            <a:t>выполнении деятельности  в реальных условиях или максимально приближенных к ним</a:t>
          </a:r>
          <a:endParaRPr lang="ru-RU" dirty="0"/>
        </a:p>
      </dgm:t>
    </dgm:pt>
    <dgm:pt modelId="{BBBD4E61-B0A5-4676-A659-66987D01EB12}" type="parTrans" cxnId="{9EA48BD0-2785-45F2-9B5B-0E6ABF40F6FE}">
      <dgm:prSet/>
      <dgm:spPr/>
      <dgm:t>
        <a:bodyPr/>
        <a:lstStyle/>
        <a:p>
          <a:endParaRPr lang="ru-RU"/>
        </a:p>
      </dgm:t>
    </dgm:pt>
    <dgm:pt modelId="{A8BC0414-706E-4BE5-A4B8-FB3683B1261C}" type="sibTrans" cxnId="{9EA48BD0-2785-45F2-9B5B-0E6ABF40F6FE}">
      <dgm:prSet/>
      <dgm:spPr/>
      <dgm:t>
        <a:bodyPr/>
        <a:lstStyle/>
        <a:p>
          <a:endParaRPr lang="ru-RU"/>
        </a:p>
      </dgm:t>
    </dgm:pt>
    <dgm:pt modelId="{B0F74906-7741-4C2D-BA49-292E23B3B48F}" type="pres">
      <dgm:prSet presAssocID="{95B44DF2-68FF-4412-8E54-67094207D4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977DDE-3E82-46B5-A877-7015E670FAD1}" type="pres">
      <dgm:prSet presAssocID="{C2C6E71B-825E-4DB7-AF30-5EF0A9F5D82D}" presName="parentText" presStyleLbl="node1" presStyleIdx="0" presStyleCnt="2" custScaleY="381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4DEC1-98A0-4871-A1DC-3E7EF45FE2BE}" type="pres">
      <dgm:prSet presAssocID="{5BA247DD-DE17-46E1-8D05-9F15A014CC19}" presName="spacer" presStyleCnt="0"/>
      <dgm:spPr/>
    </dgm:pt>
    <dgm:pt modelId="{32B191AA-60F3-4696-8B85-D2F5755F5CCD}" type="pres">
      <dgm:prSet presAssocID="{78DA97FB-8C2C-49B7-8205-2989D87C7A61}" presName="parentText" presStyleLbl="node1" presStyleIdx="1" presStyleCnt="2" custScaleY="183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B35717-DFBA-424C-95A3-3215A663744F}" type="presOf" srcId="{78DA97FB-8C2C-49B7-8205-2989D87C7A61}" destId="{32B191AA-60F3-4696-8B85-D2F5755F5CCD}" srcOrd="0" destOrd="0" presId="urn:microsoft.com/office/officeart/2005/8/layout/vList2"/>
    <dgm:cxn modelId="{85D2C800-800A-4CBA-87B6-8ED02F1A3F8B}" type="presOf" srcId="{C2C6E71B-825E-4DB7-AF30-5EF0A9F5D82D}" destId="{0A977DDE-3E82-46B5-A877-7015E670FAD1}" srcOrd="0" destOrd="0" presId="urn:microsoft.com/office/officeart/2005/8/layout/vList2"/>
    <dgm:cxn modelId="{9EA48BD0-2785-45F2-9B5B-0E6ABF40F6FE}" srcId="{95B44DF2-68FF-4412-8E54-67094207D4F8}" destId="{78DA97FB-8C2C-49B7-8205-2989D87C7A61}" srcOrd="1" destOrd="0" parTransId="{BBBD4E61-B0A5-4676-A659-66987D01EB12}" sibTransId="{A8BC0414-706E-4BE5-A4B8-FB3683B1261C}"/>
    <dgm:cxn modelId="{289A93E0-CBC4-49BD-93E5-DCEDB6CDE411}" srcId="{95B44DF2-68FF-4412-8E54-67094207D4F8}" destId="{C2C6E71B-825E-4DB7-AF30-5EF0A9F5D82D}" srcOrd="0" destOrd="0" parTransId="{A8A815B6-B0B5-4F95-9335-365B14120EC6}" sibTransId="{5BA247DD-DE17-46E1-8D05-9F15A014CC19}"/>
    <dgm:cxn modelId="{B5AB676B-B96D-41A0-A87D-C6D9AD40A8FC}" type="presOf" srcId="{95B44DF2-68FF-4412-8E54-67094207D4F8}" destId="{B0F74906-7741-4C2D-BA49-292E23B3B48F}" srcOrd="0" destOrd="0" presId="urn:microsoft.com/office/officeart/2005/8/layout/vList2"/>
    <dgm:cxn modelId="{2A41DF72-8862-49D4-AA3C-F7DE862F392E}" type="presParOf" srcId="{B0F74906-7741-4C2D-BA49-292E23B3B48F}" destId="{0A977DDE-3E82-46B5-A877-7015E670FAD1}" srcOrd="0" destOrd="0" presId="urn:microsoft.com/office/officeart/2005/8/layout/vList2"/>
    <dgm:cxn modelId="{7E6EAB70-93A2-4F9A-9337-7F6350E0DB6E}" type="presParOf" srcId="{B0F74906-7741-4C2D-BA49-292E23B3B48F}" destId="{AD04DEC1-98A0-4871-A1DC-3E7EF45FE2BE}" srcOrd="1" destOrd="0" presId="urn:microsoft.com/office/officeart/2005/8/layout/vList2"/>
    <dgm:cxn modelId="{EDCC610C-28E1-41EE-8B34-769CD5A24B22}" type="presParOf" srcId="{B0F74906-7741-4C2D-BA49-292E23B3B48F}" destId="{32B191AA-60F3-4696-8B85-D2F5755F5CC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81DF963-85C3-49F5-9632-EFE7462BFB5E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0615E81-5AB8-4D93-9017-97BDAAD84B63}">
      <dgm:prSet/>
      <dgm:spPr/>
      <dgm:t>
        <a:bodyPr/>
        <a:lstStyle/>
        <a:p>
          <a:pPr rtl="0"/>
          <a:r>
            <a:rPr lang="ru-RU" b="1" smtClean="0"/>
            <a:t>независимыми экспертами;</a:t>
          </a:r>
          <a:endParaRPr lang="ru-RU" dirty="0"/>
        </a:p>
      </dgm:t>
    </dgm:pt>
    <dgm:pt modelId="{77814B99-A598-4AFD-9572-5A94560512C1}" type="parTrans" cxnId="{EED239CF-E3AF-4784-8CBE-2EF794D178AE}">
      <dgm:prSet/>
      <dgm:spPr/>
      <dgm:t>
        <a:bodyPr/>
        <a:lstStyle/>
        <a:p>
          <a:endParaRPr lang="ru-RU"/>
        </a:p>
      </dgm:t>
    </dgm:pt>
    <dgm:pt modelId="{8733209F-F875-4264-A1C6-1591166EA50B}" type="sibTrans" cxnId="{EED239CF-E3AF-4784-8CBE-2EF794D178AE}">
      <dgm:prSet/>
      <dgm:spPr/>
      <dgm:t>
        <a:bodyPr/>
        <a:lstStyle/>
        <a:p>
          <a:endParaRPr lang="ru-RU"/>
        </a:p>
      </dgm:t>
    </dgm:pt>
    <dgm:pt modelId="{913DACCC-C8DB-40DF-AFAE-D3C34D09F846}">
      <dgm:prSet/>
      <dgm:spPr/>
      <dgm:t>
        <a:bodyPr/>
        <a:lstStyle/>
        <a:p>
          <a:pPr rtl="0"/>
          <a:r>
            <a:rPr lang="ru-RU" smtClean="0"/>
            <a:t>на основании четко сформулированных </a:t>
          </a:r>
          <a:r>
            <a:rPr lang="ru-RU" b="1" smtClean="0"/>
            <a:t>(диагностичных) показателей и критериев</a:t>
          </a:r>
          <a:r>
            <a:rPr lang="ru-RU" smtClean="0"/>
            <a:t>, значимых для качества выполнения профессиональной деятельности;</a:t>
          </a:r>
          <a:endParaRPr lang="ru-RU" dirty="0"/>
        </a:p>
      </dgm:t>
    </dgm:pt>
    <dgm:pt modelId="{EBF27A62-D98A-4AC6-842F-E0C689BD9918}" type="parTrans" cxnId="{23E46DC1-A4FB-472C-B79F-EE84494EC0B9}">
      <dgm:prSet/>
      <dgm:spPr/>
      <dgm:t>
        <a:bodyPr/>
        <a:lstStyle/>
        <a:p>
          <a:endParaRPr lang="ru-RU"/>
        </a:p>
      </dgm:t>
    </dgm:pt>
    <dgm:pt modelId="{AEE8AA58-EBEA-4288-A02C-5E8102BFBB39}" type="sibTrans" cxnId="{23E46DC1-A4FB-472C-B79F-EE84494EC0B9}">
      <dgm:prSet/>
      <dgm:spPr/>
      <dgm:t>
        <a:bodyPr/>
        <a:lstStyle/>
        <a:p>
          <a:endParaRPr lang="ru-RU"/>
        </a:p>
      </dgm:t>
    </dgm:pt>
    <dgm:pt modelId="{867F8CD7-63F5-4626-8D74-18D3FC52DF9E}">
      <dgm:prSet/>
      <dgm:spPr/>
      <dgm:t>
        <a:bodyPr/>
        <a:lstStyle/>
        <a:p>
          <a:pPr rtl="0"/>
          <a:r>
            <a:rPr lang="ru-RU" dirty="0" smtClean="0"/>
            <a:t>за счёт </a:t>
          </a:r>
          <a:r>
            <a:rPr lang="ru-RU" b="1" dirty="0" smtClean="0"/>
            <a:t>стандартизации условий и процедуры оценки</a:t>
          </a:r>
          <a:endParaRPr lang="ru-RU" dirty="0"/>
        </a:p>
      </dgm:t>
    </dgm:pt>
    <dgm:pt modelId="{C45B0D2E-6827-40F0-8AD2-6DECB1AFB17E}" type="parTrans" cxnId="{D6150DB7-6619-4510-8DCE-71514ECD0C9F}">
      <dgm:prSet/>
      <dgm:spPr/>
      <dgm:t>
        <a:bodyPr/>
        <a:lstStyle/>
        <a:p>
          <a:endParaRPr lang="ru-RU"/>
        </a:p>
      </dgm:t>
    </dgm:pt>
    <dgm:pt modelId="{144067FA-B213-4592-9BA1-F2D399B7DACA}" type="sibTrans" cxnId="{D6150DB7-6619-4510-8DCE-71514ECD0C9F}">
      <dgm:prSet/>
      <dgm:spPr/>
      <dgm:t>
        <a:bodyPr/>
        <a:lstStyle/>
        <a:p>
          <a:endParaRPr lang="ru-RU"/>
        </a:p>
      </dgm:t>
    </dgm:pt>
    <dgm:pt modelId="{D84743D4-D868-4B81-8344-85A964F8BA90}" type="pres">
      <dgm:prSet presAssocID="{081DF963-85C3-49F5-9632-EFE7462BFB5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70FA71-74F9-4BD8-8FEA-1A1255D0997F}" type="pres">
      <dgm:prSet presAssocID="{10615E81-5AB8-4D93-9017-97BDAAD84B63}" presName="parentText" presStyleLbl="node1" presStyleIdx="0" presStyleCnt="3" custScaleY="48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2B348-1D81-472C-927D-4608A35B1BE0}" type="pres">
      <dgm:prSet presAssocID="{8733209F-F875-4264-A1C6-1591166EA50B}" presName="spacer" presStyleCnt="0"/>
      <dgm:spPr/>
      <dgm:t>
        <a:bodyPr/>
        <a:lstStyle/>
        <a:p>
          <a:endParaRPr lang="ru-RU"/>
        </a:p>
      </dgm:t>
    </dgm:pt>
    <dgm:pt modelId="{7B550892-ABDA-41B6-92EA-E00A5875151A}" type="pres">
      <dgm:prSet presAssocID="{913DACCC-C8DB-40DF-AFAE-D3C34D09F84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F9A526-2A69-4F21-BF79-2EB38D8E9756}" type="pres">
      <dgm:prSet presAssocID="{AEE8AA58-EBEA-4288-A02C-5E8102BFBB39}" presName="spacer" presStyleCnt="0"/>
      <dgm:spPr/>
      <dgm:t>
        <a:bodyPr/>
        <a:lstStyle/>
        <a:p>
          <a:endParaRPr lang="ru-RU"/>
        </a:p>
      </dgm:t>
    </dgm:pt>
    <dgm:pt modelId="{CDA3A29F-9347-4C2A-9ECD-314BA72160C8}" type="pres">
      <dgm:prSet presAssocID="{867F8CD7-63F5-4626-8D74-18D3FC52DF9E}" presName="parentText" presStyleLbl="node1" presStyleIdx="2" presStyleCnt="3" custScaleY="68975" custLinFactNeighborY="-852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B3C189-6401-4FE8-B1AF-4C1E26CDDBFD}" type="presOf" srcId="{10615E81-5AB8-4D93-9017-97BDAAD84B63}" destId="{D370FA71-74F9-4BD8-8FEA-1A1255D0997F}" srcOrd="0" destOrd="0" presId="urn:microsoft.com/office/officeart/2005/8/layout/vList2"/>
    <dgm:cxn modelId="{EED239CF-E3AF-4784-8CBE-2EF794D178AE}" srcId="{081DF963-85C3-49F5-9632-EFE7462BFB5E}" destId="{10615E81-5AB8-4D93-9017-97BDAAD84B63}" srcOrd="0" destOrd="0" parTransId="{77814B99-A598-4AFD-9572-5A94560512C1}" sibTransId="{8733209F-F875-4264-A1C6-1591166EA50B}"/>
    <dgm:cxn modelId="{23E46DC1-A4FB-472C-B79F-EE84494EC0B9}" srcId="{081DF963-85C3-49F5-9632-EFE7462BFB5E}" destId="{913DACCC-C8DB-40DF-AFAE-D3C34D09F846}" srcOrd="1" destOrd="0" parTransId="{EBF27A62-D98A-4AC6-842F-E0C689BD9918}" sibTransId="{AEE8AA58-EBEA-4288-A02C-5E8102BFBB39}"/>
    <dgm:cxn modelId="{D6150DB7-6619-4510-8DCE-71514ECD0C9F}" srcId="{081DF963-85C3-49F5-9632-EFE7462BFB5E}" destId="{867F8CD7-63F5-4626-8D74-18D3FC52DF9E}" srcOrd="2" destOrd="0" parTransId="{C45B0D2E-6827-40F0-8AD2-6DECB1AFB17E}" sibTransId="{144067FA-B213-4592-9BA1-F2D399B7DACA}"/>
    <dgm:cxn modelId="{2ECA027E-DDCB-4E40-B85E-8E3C9144F683}" type="presOf" srcId="{867F8CD7-63F5-4626-8D74-18D3FC52DF9E}" destId="{CDA3A29F-9347-4C2A-9ECD-314BA72160C8}" srcOrd="0" destOrd="0" presId="urn:microsoft.com/office/officeart/2005/8/layout/vList2"/>
    <dgm:cxn modelId="{ADAFC3F2-FDEB-4C6B-84B6-8C0AB4187553}" type="presOf" srcId="{081DF963-85C3-49F5-9632-EFE7462BFB5E}" destId="{D84743D4-D868-4B81-8344-85A964F8BA90}" srcOrd="0" destOrd="0" presId="urn:microsoft.com/office/officeart/2005/8/layout/vList2"/>
    <dgm:cxn modelId="{BB428574-514F-41C7-9E88-194783504E70}" type="presOf" srcId="{913DACCC-C8DB-40DF-AFAE-D3C34D09F846}" destId="{7B550892-ABDA-41B6-92EA-E00A5875151A}" srcOrd="0" destOrd="0" presId="urn:microsoft.com/office/officeart/2005/8/layout/vList2"/>
    <dgm:cxn modelId="{D0D05915-B364-41DD-97DD-F173064FA6DF}" type="presParOf" srcId="{D84743D4-D868-4B81-8344-85A964F8BA90}" destId="{D370FA71-74F9-4BD8-8FEA-1A1255D0997F}" srcOrd="0" destOrd="0" presId="urn:microsoft.com/office/officeart/2005/8/layout/vList2"/>
    <dgm:cxn modelId="{1C108E81-2858-4C14-837B-AEFD022FD46B}" type="presParOf" srcId="{D84743D4-D868-4B81-8344-85A964F8BA90}" destId="{7022B348-1D81-472C-927D-4608A35B1BE0}" srcOrd="1" destOrd="0" presId="urn:microsoft.com/office/officeart/2005/8/layout/vList2"/>
    <dgm:cxn modelId="{2C0EC7FE-079B-46A5-8A40-04F0F022CDEC}" type="presParOf" srcId="{D84743D4-D868-4B81-8344-85A964F8BA90}" destId="{7B550892-ABDA-41B6-92EA-E00A5875151A}" srcOrd="2" destOrd="0" presId="urn:microsoft.com/office/officeart/2005/8/layout/vList2"/>
    <dgm:cxn modelId="{347C9B8B-64B6-4B66-95DB-D5C56C673875}" type="presParOf" srcId="{D84743D4-D868-4B81-8344-85A964F8BA90}" destId="{29F9A526-2A69-4F21-BF79-2EB38D8E9756}" srcOrd="3" destOrd="0" presId="urn:microsoft.com/office/officeart/2005/8/layout/vList2"/>
    <dgm:cxn modelId="{056D0F0C-5562-471B-A9F6-644DF4EE86D4}" type="presParOf" srcId="{D84743D4-D868-4B81-8344-85A964F8BA90}" destId="{CDA3A29F-9347-4C2A-9ECD-314BA72160C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4423FF9-9C9E-44B7-93F4-C2E3A108A63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D0632F-079F-4322-8968-5A8C57F29A41}">
      <dgm:prSet/>
      <dgm:spPr/>
      <dgm:t>
        <a:bodyPr/>
        <a:lstStyle/>
        <a:p>
          <a:pPr rtl="0"/>
          <a:r>
            <a:rPr lang="ru-RU" dirty="0" smtClean="0"/>
            <a:t>Целесообразно, чтобы использовался </a:t>
          </a:r>
          <a:r>
            <a:rPr lang="ru-RU" b="1" dirty="0" smtClean="0"/>
            <a:t>единый формат понятий и аббревиатур оценочных средств, используемых при разработке учебных модулей в ПОО. </a:t>
          </a:r>
          <a:endParaRPr lang="ru-RU" dirty="0"/>
        </a:p>
      </dgm:t>
    </dgm:pt>
    <dgm:pt modelId="{A862EA1B-3E40-404A-816C-1859DF41B8F2}" type="parTrans" cxnId="{7A0DF4B5-1364-46FD-B9F4-D045DCFC786D}">
      <dgm:prSet/>
      <dgm:spPr/>
      <dgm:t>
        <a:bodyPr/>
        <a:lstStyle/>
        <a:p>
          <a:endParaRPr lang="ru-RU"/>
        </a:p>
      </dgm:t>
    </dgm:pt>
    <dgm:pt modelId="{791E6B05-987E-409D-A2D7-693C74D51284}" type="sibTrans" cxnId="{7A0DF4B5-1364-46FD-B9F4-D045DCFC786D}">
      <dgm:prSet/>
      <dgm:spPr/>
      <dgm:t>
        <a:bodyPr/>
        <a:lstStyle/>
        <a:p>
          <a:endParaRPr lang="ru-RU"/>
        </a:p>
      </dgm:t>
    </dgm:pt>
    <dgm:pt modelId="{4FF5AC68-37C2-4A73-B32B-FDEF9D2F3E31}">
      <dgm:prSet/>
      <dgm:spPr/>
      <dgm:t>
        <a:bodyPr/>
        <a:lstStyle/>
        <a:p>
          <a:pPr rtl="0"/>
          <a:r>
            <a:rPr lang="ru-RU" dirty="0" smtClean="0"/>
            <a:t>Единый перечень понятий и аббревиатур оценочных средств может быть приведён в положении об оценочных средствах по профессиональной образовательной организации в целом. </a:t>
          </a:r>
          <a:endParaRPr lang="ru-RU" dirty="0"/>
        </a:p>
      </dgm:t>
    </dgm:pt>
    <dgm:pt modelId="{D8F0BA5E-3694-49B0-8CC0-89FE3DDAF2B7}" type="parTrans" cxnId="{CC37212B-D645-4010-9269-3B5DEEA92C80}">
      <dgm:prSet/>
      <dgm:spPr/>
      <dgm:t>
        <a:bodyPr/>
        <a:lstStyle/>
        <a:p>
          <a:endParaRPr lang="ru-RU"/>
        </a:p>
      </dgm:t>
    </dgm:pt>
    <dgm:pt modelId="{89370D06-969D-4A46-B235-1D42F8F34522}" type="sibTrans" cxnId="{CC37212B-D645-4010-9269-3B5DEEA92C80}">
      <dgm:prSet/>
      <dgm:spPr/>
      <dgm:t>
        <a:bodyPr/>
        <a:lstStyle/>
        <a:p>
          <a:endParaRPr lang="ru-RU"/>
        </a:p>
      </dgm:t>
    </dgm:pt>
    <dgm:pt modelId="{1BF85FA3-1F11-4130-A6AE-5B93F62D00FB}" type="pres">
      <dgm:prSet presAssocID="{64423FF9-9C9E-44B7-93F4-C2E3A108A6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E9E96E-2906-48F1-B785-119C1824B026}" type="pres">
      <dgm:prSet presAssocID="{F5D0632F-079F-4322-8968-5A8C57F29A41}" presName="parentText" presStyleLbl="node1" presStyleIdx="0" presStyleCnt="2" custScaleY="601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5E208A-CA5A-4D8E-A5F2-526E8D161283}" type="pres">
      <dgm:prSet presAssocID="{791E6B05-987E-409D-A2D7-693C74D51284}" presName="spacer" presStyleCnt="0"/>
      <dgm:spPr/>
      <dgm:t>
        <a:bodyPr/>
        <a:lstStyle/>
        <a:p>
          <a:endParaRPr lang="ru-RU"/>
        </a:p>
      </dgm:t>
    </dgm:pt>
    <dgm:pt modelId="{776D2DDD-13E6-4FB0-AD91-93EB4A4B49FC}" type="pres">
      <dgm:prSet presAssocID="{4FF5AC68-37C2-4A73-B32B-FDEF9D2F3E31}" presName="parentText" presStyleLbl="node1" presStyleIdx="1" presStyleCnt="2" custScaleY="613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776A77-4DFA-49D2-B3A3-E5646F690697}" type="presOf" srcId="{F5D0632F-079F-4322-8968-5A8C57F29A41}" destId="{59E9E96E-2906-48F1-B785-119C1824B026}" srcOrd="0" destOrd="0" presId="urn:microsoft.com/office/officeart/2005/8/layout/vList2"/>
    <dgm:cxn modelId="{0CEE69EB-4958-48DC-899E-BB9507B0EE08}" type="presOf" srcId="{4FF5AC68-37C2-4A73-B32B-FDEF9D2F3E31}" destId="{776D2DDD-13E6-4FB0-AD91-93EB4A4B49FC}" srcOrd="0" destOrd="0" presId="urn:microsoft.com/office/officeart/2005/8/layout/vList2"/>
    <dgm:cxn modelId="{7A0DF4B5-1364-46FD-B9F4-D045DCFC786D}" srcId="{64423FF9-9C9E-44B7-93F4-C2E3A108A63B}" destId="{F5D0632F-079F-4322-8968-5A8C57F29A41}" srcOrd="0" destOrd="0" parTransId="{A862EA1B-3E40-404A-816C-1859DF41B8F2}" sibTransId="{791E6B05-987E-409D-A2D7-693C74D51284}"/>
    <dgm:cxn modelId="{CC37212B-D645-4010-9269-3B5DEEA92C80}" srcId="{64423FF9-9C9E-44B7-93F4-C2E3A108A63B}" destId="{4FF5AC68-37C2-4A73-B32B-FDEF9D2F3E31}" srcOrd="1" destOrd="0" parTransId="{D8F0BA5E-3694-49B0-8CC0-89FE3DDAF2B7}" sibTransId="{89370D06-969D-4A46-B235-1D42F8F34522}"/>
    <dgm:cxn modelId="{C3844F4E-CB29-4178-8D65-53F5C2CA6BE3}" type="presOf" srcId="{64423FF9-9C9E-44B7-93F4-C2E3A108A63B}" destId="{1BF85FA3-1F11-4130-A6AE-5B93F62D00FB}" srcOrd="0" destOrd="0" presId="urn:microsoft.com/office/officeart/2005/8/layout/vList2"/>
    <dgm:cxn modelId="{20E6CA7E-A95E-4D22-B75F-033B4BBC2181}" type="presParOf" srcId="{1BF85FA3-1F11-4130-A6AE-5B93F62D00FB}" destId="{59E9E96E-2906-48F1-B785-119C1824B026}" srcOrd="0" destOrd="0" presId="urn:microsoft.com/office/officeart/2005/8/layout/vList2"/>
    <dgm:cxn modelId="{01F131CE-49A9-4652-9B49-FEC4E2DD7517}" type="presParOf" srcId="{1BF85FA3-1F11-4130-A6AE-5B93F62D00FB}" destId="{FD5E208A-CA5A-4D8E-A5F2-526E8D161283}" srcOrd="1" destOrd="0" presId="urn:microsoft.com/office/officeart/2005/8/layout/vList2"/>
    <dgm:cxn modelId="{72AE0324-4502-4E20-98B3-683D9336CE27}" type="presParOf" srcId="{1BF85FA3-1F11-4130-A6AE-5B93F62D00FB}" destId="{776D2DDD-13E6-4FB0-AD91-93EB4A4B49F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FDDD2A0-4930-4286-ACEA-122BBB94E4D9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99B7AF00-7BB1-4AC7-AE3F-F6E75CA7F866}">
      <dgm:prSet/>
      <dgm:spPr/>
      <dgm:t>
        <a:bodyPr/>
        <a:lstStyle/>
        <a:p>
          <a:pPr rtl="0"/>
          <a:r>
            <a:rPr lang="ru-RU" smtClean="0"/>
            <a:t>Тестовые задания</a:t>
          </a:r>
          <a:endParaRPr lang="ru-RU"/>
        </a:p>
      </dgm:t>
    </dgm:pt>
    <dgm:pt modelId="{3AD5CC87-FBE6-40F9-8A3F-71FA22D364F5}" type="parTrans" cxnId="{B3EA3C3E-C9ED-40EC-9A30-F9432B65E6FF}">
      <dgm:prSet/>
      <dgm:spPr/>
      <dgm:t>
        <a:bodyPr/>
        <a:lstStyle/>
        <a:p>
          <a:endParaRPr lang="ru-RU"/>
        </a:p>
      </dgm:t>
    </dgm:pt>
    <dgm:pt modelId="{708D5B9B-0310-41EC-A8F8-3DCCCFD1743D}" type="sibTrans" cxnId="{B3EA3C3E-C9ED-40EC-9A30-F9432B65E6FF}">
      <dgm:prSet/>
      <dgm:spPr/>
      <dgm:t>
        <a:bodyPr/>
        <a:lstStyle/>
        <a:p>
          <a:endParaRPr lang="ru-RU"/>
        </a:p>
      </dgm:t>
    </dgm:pt>
    <dgm:pt modelId="{6E69F36F-393B-44D1-82BB-08D533C993F7}">
      <dgm:prSet/>
      <dgm:spPr/>
      <dgm:t>
        <a:bodyPr/>
        <a:lstStyle/>
        <a:p>
          <a:pPr rtl="0"/>
          <a:r>
            <a:rPr lang="ru-RU" smtClean="0"/>
            <a:t>Задачи (требующие решения, графические, на программирование и другие)</a:t>
          </a:r>
          <a:endParaRPr lang="ru-RU"/>
        </a:p>
      </dgm:t>
    </dgm:pt>
    <dgm:pt modelId="{9659808E-EFFC-481A-8E74-3FBDB43DAA62}" type="parTrans" cxnId="{1FF94F81-27CF-4D90-BA25-1E79F4FB7110}">
      <dgm:prSet/>
      <dgm:spPr/>
      <dgm:t>
        <a:bodyPr/>
        <a:lstStyle/>
        <a:p>
          <a:endParaRPr lang="ru-RU"/>
        </a:p>
      </dgm:t>
    </dgm:pt>
    <dgm:pt modelId="{E63753AF-61B4-4183-A17B-33A96946E254}" type="sibTrans" cxnId="{1FF94F81-27CF-4D90-BA25-1E79F4FB7110}">
      <dgm:prSet/>
      <dgm:spPr/>
      <dgm:t>
        <a:bodyPr/>
        <a:lstStyle/>
        <a:p>
          <a:endParaRPr lang="ru-RU"/>
        </a:p>
      </dgm:t>
    </dgm:pt>
    <dgm:pt modelId="{4A588865-EFDC-4E7F-8944-FCC40E22AEC1}">
      <dgm:prSet/>
      <dgm:spPr/>
      <dgm:t>
        <a:bodyPr/>
        <a:lstStyle/>
        <a:p>
          <a:pPr rtl="0"/>
          <a:r>
            <a:rPr lang="ru-RU" smtClean="0"/>
            <a:t>Рефераты, публикации</a:t>
          </a:r>
          <a:endParaRPr lang="ru-RU"/>
        </a:p>
      </dgm:t>
    </dgm:pt>
    <dgm:pt modelId="{45CE2793-C084-46B6-9BFB-12763338806E}" type="parTrans" cxnId="{5A4FDB02-7DB9-4766-A6D6-A5657E2E9FA0}">
      <dgm:prSet/>
      <dgm:spPr/>
      <dgm:t>
        <a:bodyPr/>
        <a:lstStyle/>
        <a:p>
          <a:endParaRPr lang="ru-RU"/>
        </a:p>
      </dgm:t>
    </dgm:pt>
    <dgm:pt modelId="{BF0844DB-25C5-4B6A-8662-114013B2DBFE}" type="sibTrans" cxnId="{5A4FDB02-7DB9-4766-A6D6-A5657E2E9FA0}">
      <dgm:prSet/>
      <dgm:spPr/>
      <dgm:t>
        <a:bodyPr/>
        <a:lstStyle/>
        <a:p>
          <a:endParaRPr lang="ru-RU"/>
        </a:p>
      </dgm:t>
    </dgm:pt>
    <dgm:pt modelId="{8C0EADE5-AF7A-4D1B-A27C-93C21A2AE658}">
      <dgm:prSet/>
      <dgm:spPr/>
      <dgm:t>
        <a:bodyPr/>
        <a:lstStyle/>
        <a:p>
          <a:pPr rtl="0"/>
          <a:r>
            <a:rPr lang="ru-RU" smtClean="0"/>
            <a:t>Задания на проведение исследования и подготовку отчёта </a:t>
          </a:r>
          <a:endParaRPr lang="ru-RU"/>
        </a:p>
      </dgm:t>
    </dgm:pt>
    <dgm:pt modelId="{002C8272-AB84-4BC7-B5FA-3A897A594F32}" type="parTrans" cxnId="{267728AC-E7A8-4EBA-973F-936F2F037389}">
      <dgm:prSet/>
      <dgm:spPr/>
      <dgm:t>
        <a:bodyPr/>
        <a:lstStyle/>
        <a:p>
          <a:endParaRPr lang="ru-RU"/>
        </a:p>
      </dgm:t>
    </dgm:pt>
    <dgm:pt modelId="{E5AFB383-2776-4D81-A089-5160BB2B2BF1}" type="sibTrans" cxnId="{267728AC-E7A8-4EBA-973F-936F2F037389}">
      <dgm:prSet/>
      <dgm:spPr/>
      <dgm:t>
        <a:bodyPr/>
        <a:lstStyle/>
        <a:p>
          <a:endParaRPr lang="ru-RU"/>
        </a:p>
      </dgm:t>
    </dgm:pt>
    <dgm:pt modelId="{F463435A-CE80-4AED-B923-F488DFB6CBE4}">
      <dgm:prSet/>
      <dgm:spPr/>
      <dgm:t>
        <a:bodyPr/>
        <a:lstStyle/>
        <a:p>
          <a:pPr rtl="0"/>
          <a:r>
            <a:rPr lang="ru-RU" smtClean="0"/>
            <a:t>Письменные отчёты (например, по практике или стажировке)</a:t>
          </a:r>
          <a:endParaRPr lang="ru-RU"/>
        </a:p>
      </dgm:t>
    </dgm:pt>
    <dgm:pt modelId="{0FC4D116-6C00-4BAE-9A28-FEF4DFDB85CF}" type="parTrans" cxnId="{BC85ECE1-34DD-4394-9799-573EF01FE227}">
      <dgm:prSet/>
      <dgm:spPr/>
      <dgm:t>
        <a:bodyPr/>
        <a:lstStyle/>
        <a:p>
          <a:endParaRPr lang="ru-RU"/>
        </a:p>
      </dgm:t>
    </dgm:pt>
    <dgm:pt modelId="{F5E7557F-7337-48DD-9351-B2BDFF6BED58}" type="sibTrans" cxnId="{BC85ECE1-34DD-4394-9799-573EF01FE227}">
      <dgm:prSet/>
      <dgm:spPr/>
      <dgm:t>
        <a:bodyPr/>
        <a:lstStyle/>
        <a:p>
          <a:endParaRPr lang="ru-RU"/>
        </a:p>
      </dgm:t>
    </dgm:pt>
    <dgm:pt modelId="{EC3C6855-A0C9-4C85-9C44-2FD80B3E7B00}">
      <dgm:prSet/>
      <dgm:spPr/>
      <dgm:t>
        <a:bodyPr/>
        <a:lstStyle/>
        <a:p>
          <a:pPr rtl="0"/>
          <a:r>
            <a:rPr lang="ru-RU" smtClean="0"/>
            <a:t>Задание на разработку проекта</a:t>
          </a:r>
          <a:endParaRPr lang="ru-RU"/>
        </a:p>
      </dgm:t>
    </dgm:pt>
    <dgm:pt modelId="{5DFD2617-4C86-4C59-8BEB-2990B1EBFAAF}" type="parTrans" cxnId="{406E98FD-6E20-4BD0-8FE2-38124B45F30A}">
      <dgm:prSet/>
      <dgm:spPr/>
      <dgm:t>
        <a:bodyPr/>
        <a:lstStyle/>
        <a:p>
          <a:endParaRPr lang="ru-RU"/>
        </a:p>
      </dgm:t>
    </dgm:pt>
    <dgm:pt modelId="{DD9B3A02-1166-4F5B-8A6E-E963314CCC87}" type="sibTrans" cxnId="{406E98FD-6E20-4BD0-8FE2-38124B45F30A}">
      <dgm:prSet/>
      <dgm:spPr/>
      <dgm:t>
        <a:bodyPr/>
        <a:lstStyle/>
        <a:p>
          <a:endParaRPr lang="ru-RU"/>
        </a:p>
      </dgm:t>
    </dgm:pt>
    <dgm:pt modelId="{DB653786-8F16-4CE5-BBCB-3242F0E1DEC6}">
      <dgm:prSet/>
      <dgm:spPr/>
      <dgm:t>
        <a:bodyPr/>
        <a:lstStyle/>
        <a:p>
          <a:pPr rtl="0"/>
          <a:r>
            <a:rPr lang="ru-RU" smtClean="0"/>
            <a:t>Кейсы (практические ситуации, требующие решения)</a:t>
          </a:r>
          <a:endParaRPr lang="ru-RU"/>
        </a:p>
      </dgm:t>
    </dgm:pt>
    <dgm:pt modelId="{8929C767-B707-4590-9066-00B48E429E13}" type="parTrans" cxnId="{FE3B5A7A-F036-42CD-8A99-4D39E920BD79}">
      <dgm:prSet/>
      <dgm:spPr/>
      <dgm:t>
        <a:bodyPr/>
        <a:lstStyle/>
        <a:p>
          <a:endParaRPr lang="ru-RU"/>
        </a:p>
      </dgm:t>
    </dgm:pt>
    <dgm:pt modelId="{B1CF42A7-BE65-4209-84E7-3142EC08F26E}" type="sibTrans" cxnId="{FE3B5A7A-F036-42CD-8A99-4D39E920BD79}">
      <dgm:prSet/>
      <dgm:spPr/>
      <dgm:t>
        <a:bodyPr/>
        <a:lstStyle/>
        <a:p>
          <a:endParaRPr lang="ru-RU"/>
        </a:p>
      </dgm:t>
    </dgm:pt>
    <dgm:pt modelId="{5FE3C1FC-97D9-4D9C-AAA4-0BF1D8B8E378}">
      <dgm:prSet/>
      <dgm:spPr/>
      <dgm:t>
        <a:bodyPr/>
        <a:lstStyle/>
        <a:p>
          <a:pPr rtl="0"/>
          <a:r>
            <a:rPr lang="ru-RU" smtClean="0"/>
            <a:t>Деловые, ролевые игры</a:t>
          </a:r>
          <a:endParaRPr lang="ru-RU"/>
        </a:p>
      </dgm:t>
    </dgm:pt>
    <dgm:pt modelId="{6799F4F0-D970-4403-90C1-D80FCC9AF83A}" type="parTrans" cxnId="{F3BE6E46-2E6B-407B-B7EC-CC71ABD60317}">
      <dgm:prSet/>
      <dgm:spPr/>
      <dgm:t>
        <a:bodyPr/>
        <a:lstStyle/>
        <a:p>
          <a:endParaRPr lang="ru-RU"/>
        </a:p>
      </dgm:t>
    </dgm:pt>
    <dgm:pt modelId="{790335A7-DF07-4474-8CFD-CF190A68CC97}" type="sibTrans" cxnId="{F3BE6E46-2E6B-407B-B7EC-CC71ABD60317}">
      <dgm:prSet/>
      <dgm:spPr/>
      <dgm:t>
        <a:bodyPr/>
        <a:lstStyle/>
        <a:p>
          <a:endParaRPr lang="ru-RU"/>
        </a:p>
      </dgm:t>
    </dgm:pt>
    <dgm:pt modelId="{2BBB13BF-193D-4214-A433-52C047D36977}">
      <dgm:prSet/>
      <dgm:spPr/>
      <dgm:t>
        <a:bodyPr/>
        <a:lstStyle/>
        <a:p>
          <a:pPr rtl="0"/>
          <a:r>
            <a:rPr lang="ru-RU" smtClean="0"/>
            <a:t>Практическое задание на выполнение элемента профессиональной деятельности</a:t>
          </a:r>
          <a:endParaRPr lang="ru-RU"/>
        </a:p>
      </dgm:t>
    </dgm:pt>
    <dgm:pt modelId="{4B3124F2-3807-4838-BD84-6A71639EC59B}" type="parTrans" cxnId="{8CF64775-8EEC-48C5-9A5A-6BF9ECF5F7E8}">
      <dgm:prSet/>
      <dgm:spPr/>
      <dgm:t>
        <a:bodyPr/>
        <a:lstStyle/>
        <a:p>
          <a:endParaRPr lang="ru-RU"/>
        </a:p>
      </dgm:t>
    </dgm:pt>
    <dgm:pt modelId="{3905BFA9-DBE7-471B-8CBB-1915F4DFB807}" type="sibTrans" cxnId="{8CF64775-8EEC-48C5-9A5A-6BF9ECF5F7E8}">
      <dgm:prSet/>
      <dgm:spPr/>
      <dgm:t>
        <a:bodyPr/>
        <a:lstStyle/>
        <a:p>
          <a:endParaRPr lang="ru-RU"/>
        </a:p>
      </dgm:t>
    </dgm:pt>
    <dgm:pt modelId="{14C2E7A4-0EF1-40B8-84AC-8324C3450E69}" type="pres">
      <dgm:prSet presAssocID="{2FDDD2A0-4930-4286-ACEA-122BBB94E4D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FE3C27-1C22-4186-BB86-B867327BE051}" type="pres">
      <dgm:prSet presAssocID="{99B7AF00-7BB1-4AC7-AE3F-F6E75CA7F86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7EE96F-577C-4DB7-8B73-936F071D2D68}" type="pres">
      <dgm:prSet presAssocID="{708D5B9B-0310-41EC-A8F8-3DCCCFD1743D}" presName="sibTrans" presStyleCnt="0"/>
      <dgm:spPr/>
    </dgm:pt>
    <dgm:pt modelId="{966CAF4B-C21E-46D6-83D5-98D00706CE5E}" type="pres">
      <dgm:prSet presAssocID="{6E69F36F-393B-44D1-82BB-08D533C993F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B5FB3-F761-41B6-8833-074526E3AFDC}" type="pres">
      <dgm:prSet presAssocID="{E63753AF-61B4-4183-A17B-33A96946E254}" presName="sibTrans" presStyleCnt="0"/>
      <dgm:spPr/>
    </dgm:pt>
    <dgm:pt modelId="{907966BD-D7C2-4AC6-948A-702016C94794}" type="pres">
      <dgm:prSet presAssocID="{4A588865-EFDC-4E7F-8944-FCC40E22AEC1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D32CAC-AA7C-41A2-9648-3094338C8E3A}" type="pres">
      <dgm:prSet presAssocID="{BF0844DB-25C5-4B6A-8662-114013B2DBFE}" presName="sibTrans" presStyleCnt="0"/>
      <dgm:spPr/>
    </dgm:pt>
    <dgm:pt modelId="{EE56D088-3352-486A-AA14-1F5157021447}" type="pres">
      <dgm:prSet presAssocID="{8C0EADE5-AF7A-4D1B-A27C-93C21A2AE65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9CE4CB-BE72-486C-9FCE-13C7C3B9C989}" type="pres">
      <dgm:prSet presAssocID="{E5AFB383-2776-4D81-A089-5160BB2B2BF1}" presName="sibTrans" presStyleCnt="0"/>
      <dgm:spPr/>
    </dgm:pt>
    <dgm:pt modelId="{CC6B6F00-DA5A-4752-ADAA-6799E1F5E868}" type="pres">
      <dgm:prSet presAssocID="{F463435A-CE80-4AED-B923-F488DFB6CBE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8681C-E583-4AEF-9216-35235BEAEC25}" type="pres">
      <dgm:prSet presAssocID="{F5E7557F-7337-48DD-9351-B2BDFF6BED58}" presName="sibTrans" presStyleCnt="0"/>
      <dgm:spPr/>
    </dgm:pt>
    <dgm:pt modelId="{E790369A-5561-4575-953F-25609911F0C3}" type="pres">
      <dgm:prSet presAssocID="{EC3C6855-A0C9-4C85-9C44-2FD80B3E7B0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FEC7F-00D3-4ADF-A6A0-B1FFB29DC754}" type="pres">
      <dgm:prSet presAssocID="{DD9B3A02-1166-4F5B-8A6E-E963314CCC87}" presName="sibTrans" presStyleCnt="0"/>
      <dgm:spPr/>
    </dgm:pt>
    <dgm:pt modelId="{8AF8DBAD-14E2-434A-873B-0CC312D1D246}" type="pres">
      <dgm:prSet presAssocID="{DB653786-8F16-4CE5-BBCB-3242F0E1DEC6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6C8F0-56A2-4B1B-90A4-A760CAF25E37}" type="pres">
      <dgm:prSet presAssocID="{B1CF42A7-BE65-4209-84E7-3142EC08F26E}" presName="sibTrans" presStyleCnt="0"/>
      <dgm:spPr/>
    </dgm:pt>
    <dgm:pt modelId="{A0714583-0BDF-4688-8B76-3280F7C469A6}" type="pres">
      <dgm:prSet presAssocID="{5FE3C1FC-97D9-4D9C-AAA4-0BF1D8B8E37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9DAC7-74B3-499C-9771-0300EBCAF1C5}" type="pres">
      <dgm:prSet presAssocID="{790335A7-DF07-4474-8CFD-CF190A68CC97}" presName="sibTrans" presStyleCnt="0"/>
      <dgm:spPr/>
    </dgm:pt>
    <dgm:pt modelId="{14F26ECB-172F-43F3-B562-F07DF01B9E4F}" type="pres">
      <dgm:prSet presAssocID="{2BBB13BF-193D-4214-A433-52C047D36977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3029C7-CBBB-4CCC-BEB5-B69DBEABCFC3}" type="presOf" srcId="{8C0EADE5-AF7A-4D1B-A27C-93C21A2AE658}" destId="{EE56D088-3352-486A-AA14-1F5157021447}" srcOrd="0" destOrd="0" presId="urn:microsoft.com/office/officeart/2005/8/layout/default"/>
    <dgm:cxn modelId="{00D91AD0-6A7B-4F00-9979-D1AC83FB2F6E}" type="presOf" srcId="{DB653786-8F16-4CE5-BBCB-3242F0E1DEC6}" destId="{8AF8DBAD-14E2-434A-873B-0CC312D1D246}" srcOrd="0" destOrd="0" presId="urn:microsoft.com/office/officeart/2005/8/layout/default"/>
    <dgm:cxn modelId="{1FF94F81-27CF-4D90-BA25-1E79F4FB7110}" srcId="{2FDDD2A0-4930-4286-ACEA-122BBB94E4D9}" destId="{6E69F36F-393B-44D1-82BB-08D533C993F7}" srcOrd="1" destOrd="0" parTransId="{9659808E-EFFC-481A-8E74-3FBDB43DAA62}" sibTransId="{E63753AF-61B4-4183-A17B-33A96946E254}"/>
    <dgm:cxn modelId="{D2C1B869-C5D0-4EF0-AC49-0406C197D0FD}" type="presOf" srcId="{99B7AF00-7BB1-4AC7-AE3F-F6E75CA7F866}" destId="{7CFE3C27-1C22-4186-BB86-B867327BE051}" srcOrd="0" destOrd="0" presId="urn:microsoft.com/office/officeart/2005/8/layout/default"/>
    <dgm:cxn modelId="{01BD8D73-371F-4ABB-A2A6-8D4EB87D9862}" type="presOf" srcId="{6E69F36F-393B-44D1-82BB-08D533C993F7}" destId="{966CAF4B-C21E-46D6-83D5-98D00706CE5E}" srcOrd="0" destOrd="0" presId="urn:microsoft.com/office/officeart/2005/8/layout/default"/>
    <dgm:cxn modelId="{E58E89EC-F9AA-45C0-A14A-980D4F723259}" type="presOf" srcId="{F463435A-CE80-4AED-B923-F488DFB6CBE4}" destId="{CC6B6F00-DA5A-4752-ADAA-6799E1F5E868}" srcOrd="0" destOrd="0" presId="urn:microsoft.com/office/officeart/2005/8/layout/default"/>
    <dgm:cxn modelId="{8CF64775-8EEC-48C5-9A5A-6BF9ECF5F7E8}" srcId="{2FDDD2A0-4930-4286-ACEA-122BBB94E4D9}" destId="{2BBB13BF-193D-4214-A433-52C047D36977}" srcOrd="8" destOrd="0" parTransId="{4B3124F2-3807-4838-BD84-6A71639EC59B}" sibTransId="{3905BFA9-DBE7-471B-8CBB-1915F4DFB807}"/>
    <dgm:cxn modelId="{FE3B5A7A-F036-42CD-8A99-4D39E920BD79}" srcId="{2FDDD2A0-4930-4286-ACEA-122BBB94E4D9}" destId="{DB653786-8F16-4CE5-BBCB-3242F0E1DEC6}" srcOrd="6" destOrd="0" parTransId="{8929C767-B707-4590-9066-00B48E429E13}" sibTransId="{B1CF42A7-BE65-4209-84E7-3142EC08F26E}"/>
    <dgm:cxn modelId="{B3EA3C3E-C9ED-40EC-9A30-F9432B65E6FF}" srcId="{2FDDD2A0-4930-4286-ACEA-122BBB94E4D9}" destId="{99B7AF00-7BB1-4AC7-AE3F-F6E75CA7F866}" srcOrd="0" destOrd="0" parTransId="{3AD5CC87-FBE6-40F9-8A3F-71FA22D364F5}" sibTransId="{708D5B9B-0310-41EC-A8F8-3DCCCFD1743D}"/>
    <dgm:cxn modelId="{BC85ECE1-34DD-4394-9799-573EF01FE227}" srcId="{2FDDD2A0-4930-4286-ACEA-122BBB94E4D9}" destId="{F463435A-CE80-4AED-B923-F488DFB6CBE4}" srcOrd="4" destOrd="0" parTransId="{0FC4D116-6C00-4BAE-9A28-FEF4DFDB85CF}" sibTransId="{F5E7557F-7337-48DD-9351-B2BDFF6BED58}"/>
    <dgm:cxn modelId="{080CC276-AFA2-4712-815A-33C3FF22E243}" type="presOf" srcId="{2BBB13BF-193D-4214-A433-52C047D36977}" destId="{14F26ECB-172F-43F3-B562-F07DF01B9E4F}" srcOrd="0" destOrd="0" presId="urn:microsoft.com/office/officeart/2005/8/layout/default"/>
    <dgm:cxn modelId="{7F7C9228-C332-4432-8F88-F1684FA6A403}" type="presOf" srcId="{EC3C6855-A0C9-4C85-9C44-2FD80B3E7B00}" destId="{E790369A-5561-4575-953F-25609911F0C3}" srcOrd="0" destOrd="0" presId="urn:microsoft.com/office/officeart/2005/8/layout/default"/>
    <dgm:cxn modelId="{F3BE6E46-2E6B-407B-B7EC-CC71ABD60317}" srcId="{2FDDD2A0-4930-4286-ACEA-122BBB94E4D9}" destId="{5FE3C1FC-97D9-4D9C-AAA4-0BF1D8B8E378}" srcOrd="7" destOrd="0" parTransId="{6799F4F0-D970-4403-90C1-D80FCC9AF83A}" sibTransId="{790335A7-DF07-4474-8CFD-CF190A68CC97}"/>
    <dgm:cxn modelId="{267728AC-E7A8-4EBA-973F-936F2F037389}" srcId="{2FDDD2A0-4930-4286-ACEA-122BBB94E4D9}" destId="{8C0EADE5-AF7A-4D1B-A27C-93C21A2AE658}" srcOrd="3" destOrd="0" parTransId="{002C8272-AB84-4BC7-B5FA-3A897A594F32}" sibTransId="{E5AFB383-2776-4D81-A089-5160BB2B2BF1}"/>
    <dgm:cxn modelId="{5A4FDB02-7DB9-4766-A6D6-A5657E2E9FA0}" srcId="{2FDDD2A0-4930-4286-ACEA-122BBB94E4D9}" destId="{4A588865-EFDC-4E7F-8944-FCC40E22AEC1}" srcOrd="2" destOrd="0" parTransId="{45CE2793-C084-46B6-9BFB-12763338806E}" sibTransId="{BF0844DB-25C5-4B6A-8662-114013B2DBFE}"/>
    <dgm:cxn modelId="{685ABB17-1D5B-438E-B70D-16A1D6BA4E80}" type="presOf" srcId="{5FE3C1FC-97D9-4D9C-AAA4-0BF1D8B8E378}" destId="{A0714583-0BDF-4688-8B76-3280F7C469A6}" srcOrd="0" destOrd="0" presId="urn:microsoft.com/office/officeart/2005/8/layout/default"/>
    <dgm:cxn modelId="{406E98FD-6E20-4BD0-8FE2-38124B45F30A}" srcId="{2FDDD2A0-4930-4286-ACEA-122BBB94E4D9}" destId="{EC3C6855-A0C9-4C85-9C44-2FD80B3E7B00}" srcOrd="5" destOrd="0" parTransId="{5DFD2617-4C86-4C59-8BEB-2990B1EBFAAF}" sibTransId="{DD9B3A02-1166-4F5B-8A6E-E963314CCC87}"/>
    <dgm:cxn modelId="{35D1E18E-182A-48D0-85B9-1A4B1A30CF3F}" type="presOf" srcId="{4A588865-EFDC-4E7F-8944-FCC40E22AEC1}" destId="{907966BD-D7C2-4AC6-948A-702016C94794}" srcOrd="0" destOrd="0" presId="urn:microsoft.com/office/officeart/2005/8/layout/default"/>
    <dgm:cxn modelId="{44344A7F-EB19-4AD4-9D8B-5283C99119B8}" type="presOf" srcId="{2FDDD2A0-4930-4286-ACEA-122BBB94E4D9}" destId="{14C2E7A4-0EF1-40B8-84AC-8324C3450E69}" srcOrd="0" destOrd="0" presId="urn:microsoft.com/office/officeart/2005/8/layout/default"/>
    <dgm:cxn modelId="{04D46606-B083-44F6-83DE-DBC63408CA77}" type="presParOf" srcId="{14C2E7A4-0EF1-40B8-84AC-8324C3450E69}" destId="{7CFE3C27-1C22-4186-BB86-B867327BE051}" srcOrd="0" destOrd="0" presId="urn:microsoft.com/office/officeart/2005/8/layout/default"/>
    <dgm:cxn modelId="{DEBE26F9-7A4C-4989-A717-2E674F84194F}" type="presParOf" srcId="{14C2E7A4-0EF1-40B8-84AC-8324C3450E69}" destId="{947EE96F-577C-4DB7-8B73-936F071D2D68}" srcOrd="1" destOrd="0" presId="urn:microsoft.com/office/officeart/2005/8/layout/default"/>
    <dgm:cxn modelId="{A817220E-E3FD-4705-B469-80AA0012B797}" type="presParOf" srcId="{14C2E7A4-0EF1-40B8-84AC-8324C3450E69}" destId="{966CAF4B-C21E-46D6-83D5-98D00706CE5E}" srcOrd="2" destOrd="0" presId="urn:microsoft.com/office/officeart/2005/8/layout/default"/>
    <dgm:cxn modelId="{94447F3A-DDD8-4DCD-B104-48A3D3C3D4C0}" type="presParOf" srcId="{14C2E7A4-0EF1-40B8-84AC-8324C3450E69}" destId="{C98B5FB3-F761-41B6-8833-074526E3AFDC}" srcOrd="3" destOrd="0" presId="urn:microsoft.com/office/officeart/2005/8/layout/default"/>
    <dgm:cxn modelId="{CAB8E355-B95C-49B4-83BC-0F2A3C449566}" type="presParOf" srcId="{14C2E7A4-0EF1-40B8-84AC-8324C3450E69}" destId="{907966BD-D7C2-4AC6-948A-702016C94794}" srcOrd="4" destOrd="0" presId="urn:microsoft.com/office/officeart/2005/8/layout/default"/>
    <dgm:cxn modelId="{35AF2FFB-CE98-40E2-9D23-B1BFBF46F4C8}" type="presParOf" srcId="{14C2E7A4-0EF1-40B8-84AC-8324C3450E69}" destId="{59D32CAC-AA7C-41A2-9648-3094338C8E3A}" srcOrd="5" destOrd="0" presId="urn:microsoft.com/office/officeart/2005/8/layout/default"/>
    <dgm:cxn modelId="{9F2E32E6-A6B9-4B7E-8ED6-2D907B58ACC6}" type="presParOf" srcId="{14C2E7A4-0EF1-40B8-84AC-8324C3450E69}" destId="{EE56D088-3352-486A-AA14-1F5157021447}" srcOrd="6" destOrd="0" presId="urn:microsoft.com/office/officeart/2005/8/layout/default"/>
    <dgm:cxn modelId="{23AAA96D-5C33-4693-B4BE-631F2628EB45}" type="presParOf" srcId="{14C2E7A4-0EF1-40B8-84AC-8324C3450E69}" destId="{0E9CE4CB-BE72-486C-9FCE-13C7C3B9C989}" srcOrd="7" destOrd="0" presId="urn:microsoft.com/office/officeart/2005/8/layout/default"/>
    <dgm:cxn modelId="{1F1DB695-3492-4CD2-8AC5-4BD77D8A59E0}" type="presParOf" srcId="{14C2E7A4-0EF1-40B8-84AC-8324C3450E69}" destId="{CC6B6F00-DA5A-4752-ADAA-6799E1F5E868}" srcOrd="8" destOrd="0" presId="urn:microsoft.com/office/officeart/2005/8/layout/default"/>
    <dgm:cxn modelId="{911D2B65-0E5A-455E-B4E6-8F042E0716FD}" type="presParOf" srcId="{14C2E7A4-0EF1-40B8-84AC-8324C3450E69}" destId="{9B88681C-E583-4AEF-9216-35235BEAEC25}" srcOrd="9" destOrd="0" presId="urn:microsoft.com/office/officeart/2005/8/layout/default"/>
    <dgm:cxn modelId="{0742A416-DEA5-4DF4-9ED0-B78EC83E0BAC}" type="presParOf" srcId="{14C2E7A4-0EF1-40B8-84AC-8324C3450E69}" destId="{E790369A-5561-4575-953F-25609911F0C3}" srcOrd="10" destOrd="0" presId="urn:microsoft.com/office/officeart/2005/8/layout/default"/>
    <dgm:cxn modelId="{12819F55-DBAF-4F43-AFCF-BD05086CAA1C}" type="presParOf" srcId="{14C2E7A4-0EF1-40B8-84AC-8324C3450E69}" destId="{E6CFEC7F-00D3-4ADF-A6A0-B1FFB29DC754}" srcOrd="11" destOrd="0" presId="urn:microsoft.com/office/officeart/2005/8/layout/default"/>
    <dgm:cxn modelId="{F10CE08F-6C90-4CB2-9AD9-90894424BF78}" type="presParOf" srcId="{14C2E7A4-0EF1-40B8-84AC-8324C3450E69}" destId="{8AF8DBAD-14E2-434A-873B-0CC312D1D246}" srcOrd="12" destOrd="0" presId="urn:microsoft.com/office/officeart/2005/8/layout/default"/>
    <dgm:cxn modelId="{967F05B4-6FC2-427F-B370-D5871ED07EE2}" type="presParOf" srcId="{14C2E7A4-0EF1-40B8-84AC-8324C3450E69}" destId="{ACF6C8F0-56A2-4B1B-90A4-A760CAF25E37}" srcOrd="13" destOrd="0" presId="urn:microsoft.com/office/officeart/2005/8/layout/default"/>
    <dgm:cxn modelId="{F0325918-F9F2-44C0-9E7A-7BA609B4C910}" type="presParOf" srcId="{14C2E7A4-0EF1-40B8-84AC-8324C3450E69}" destId="{A0714583-0BDF-4688-8B76-3280F7C469A6}" srcOrd="14" destOrd="0" presId="urn:microsoft.com/office/officeart/2005/8/layout/default"/>
    <dgm:cxn modelId="{010DE19C-6CAE-4AFE-90CA-883EB716C5E7}" type="presParOf" srcId="{14C2E7A4-0EF1-40B8-84AC-8324C3450E69}" destId="{A089DAC7-74B3-499C-9771-0300EBCAF1C5}" srcOrd="15" destOrd="0" presId="urn:microsoft.com/office/officeart/2005/8/layout/default"/>
    <dgm:cxn modelId="{C798A6DA-495D-4AB8-A8FB-DF2C13A9AED0}" type="presParOf" srcId="{14C2E7A4-0EF1-40B8-84AC-8324C3450E69}" destId="{14F26ECB-172F-43F3-B562-F07DF01B9E4F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ADD9820-FB02-4D86-B1C7-5A99B7A45807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D25F381-159B-4771-A261-C1A2EEAC0EF7}">
      <dgm:prSet/>
      <dgm:spPr/>
      <dgm:t>
        <a:bodyPr/>
        <a:lstStyle/>
        <a:p>
          <a:pPr rtl="0"/>
          <a:r>
            <a:rPr lang="ru-RU" dirty="0" smtClean="0"/>
            <a:t>1. Выбрать систему оценки (бальную, зачтено/не зачтено);</a:t>
          </a:r>
          <a:endParaRPr lang="ru-RU" dirty="0"/>
        </a:p>
      </dgm:t>
    </dgm:pt>
    <dgm:pt modelId="{A19E0881-A3EB-4460-B96D-EB32DBDBCB71}" type="parTrans" cxnId="{987F386D-0ED8-459D-9345-22523774D260}">
      <dgm:prSet/>
      <dgm:spPr/>
      <dgm:t>
        <a:bodyPr/>
        <a:lstStyle/>
        <a:p>
          <a:endParaRPr lang="ru-RU"/>
        </a:p>
      </dgm:t>
    </dgm:pt>
    <dgm:pt modelId="{49BEA8B1-E062-4120-8FA7-513B0C22D730}" type="sibTrans" cxnId="{987F386D-0ED8-459D-9345-22523774D260}">
      <dgm:prSet/>
      <dgm:spPr/>
      <dgm:t>
        <a:bodyPr/>
        <a:lstStyle/>
        <a:p>
          <a:endParaRPr lang="ru-RU"/>
        </a:p>
      </dgm:t>
    </dgm:pt>
    <dgm:pt modelId="{38A14BA8-18AD-4073-AC22-611A9AAF7F5F}">
      <dgm:prSet/>
      <dgm:spPr/>
      <dgm:t>
        <a:bodyPr/>
        <a:lstStyle/>
        <a:p>
          <a:pPr rtl="0"/>
          <a:r>
            <a:rPr lang="ru-RU" dirty="0" smtClean="0"/>
            <a:t>2. Определить  показатели (параметры) и критерии выставления оценки</a:t>
          </a:r>
          <a:endParaRPr lang="ru-RU" dirty="0"/>
        </a:p>
      </dgm:t>
    </dgm:pt>
    <dgm:pt modelId="{82DC3931-8BB1-468D-ACE6-4478969A3A66}" type="parTrans" cxnId="{3C5311A5-0F95-4844-A371-9BFE42FBE46D}">
      <dgm:prSet/>
      <dgm:spPr/>
      <dgm:t>
        <a:bodyPr/>
        <a:lstStyle/>
        <a:p>
          <a:endParaRPr lang="ru-RU"/>
        </a:p>
      </dgm:t>
    </dgm:pt>
    <dgm:pt modelId="{E2BFB4DA-6BC2-4FA8-BD90-DB44C9B6453D}" type="sibTrans" cxnId="{3C5311A5-0F95-4844-A371-9BFE42FBE46D}">
      <dgm:prSet/>
      <dgm:spPr/>
      <dgm:t>
        <a:bodyPr/>
        <a:lstStyle/>
        <a:p>
          <a:endParaRPr lang="ru-RU"/>
        </a:p>
      </dgm:t>
    </dgm:pt>
    <dgm:pt modelId="{D532546C-BFB8-479B-ABB6-4061DC7D0E32}">
      <dgm:prSet/>
      <dgm:spPr/>
      <dgm:t>
        <a:bodyPr/>
        <a:lstStyle/>
        <a:p>
          <a:pPr rtl="0"/>
          <a:r>
            <a:rPr lang="ru-RU" smtClean="0"/>
            <a:t>3. Разработать шкалу оценки (оценочный лист)</a:t>
          </a:r>
          <a:endParaRPr lang="ru-RU"/>
        </a:p>
      </dgm:t>
    </dgm:pt>
    <dgm:pt modelId="{58F40D74-480F-4C40-ABDF-773DD3C5134C}" type="parTrans" cxnId="{03022522-7153-418A-B7E8-E45833DA9E2F}">
      <dgm:prSet/>
      <dgm:spPr/>
      <dgm:t>
        <a:bodyPr/>
        <a:lstStyle/>
        <a:p>
          <a:endParaRPr lang="ru-RU"/>
        </a:p>
      </dgm:t>
    </dgm:pt>
    <dgm:pt modelId="{74765394-768D-46DC-9E83-5DA079A2443B}" type="sibTrans" cxnId="{03022522-7153-418A-B7E8-E45833DA9E2F}">
      <dgm:prSet/>
      <dgm:spPr/>
      <dgm:t>
        <a:bodyPr/>
        <a:lstStyle/>
        <a:p>
          <a:endParaRPr lang="ru-RU"/>
        </a:p>
      </dgm:t>
    </dgm:pt>
    <dgm:pt modelId="{49C54430-E2FF-43E7-844D-CD9DBF935A87}" type="pres">
      <dgm:prSet presAssocID="{8ADD9820-FB02-4D86-B1C7-5A99B7A458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7280BF-718C-4FFA-BDD7-D3CAF48E8884}" type="pres">
      <dgm:prSet presAssocID="{BD25F381-159B-4771-A261-C1A2EEAC0EF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5BD02-25AA-40EC-9A87-692451E31249}" type="pres">
      <dgm:prSet presAssocID="{49BEA8B1-E062-4120-8FA7-513B0C22D730}" presName="spacer" presStyleCnt="0"/>
      <dgm:spPr/>
      <dgm:t>
        <a:bodyPr/>
        <a:lstStyle/>
        <a:p>
          <a:endParaRPr lang="ru-RU"/>
        </a:p>
      </dgm:t>
    </dgm:pt>
    <dgm:pt modelId="{A2311E96-606A-47AB-AD47-59C36648985A}" type="pres">
      <dgm:prSet presAssocID="{38A14BA8-18AD-4073-AC22-611A9AAF7F5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F0F2B-944D-468C-8E52-FCC2282D1115}" type="pres">
      <dgm:prSet presAssocID="{E2BFB4DA-6BC2-4FA8-BD90-DB44C9B6453D}" presName="spacer" presStyleCnt="0"/>
      <dgm:spPr/>
      <dgm:t>
        <a:bodyPr/>
        <a:lstStyle/>
        <a:p>
          <a:endParaRPr lang="ru-RU"/>
        </a:p>
      </dgm:t>
    </dgm:pt>
    <dgm:pt modelId="{898D00EE-640D-4F99-B1A6-3CF604F77FA4}" type="pres">
      <dgm:prSet presAssocID="{D532546C-BFB8-479B-ABB6-4061DC7D0E3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6968B2-8713-4949-A9BD-4E6A6C5545A0}" type="presOf" srcId="{D532546C-BFB8-479B-ABB6-4061DC7D0E32}" destId="{898D00EE-640D-4F99-B1A6-3CF604F77FA4}" srcOrd="0" destOrd="0" presId="urn:microsoft.com/office/officeart/2005/8/layout/vList2"/>
    <dgm:cxn modelId="{CEA8A30D-CABC-4B79-915C-6C13ECB652D2}" type="presOf" srcId="{38A14BA8-18AD-4073-AC22-611A9AAF7F5F}" destId="{A2311E96-606A-47AB-AD47-59C36648985A}" srcOrd="0" destOrd="0" presId="urn:microsoft.com/office/officeart/2005/8/layout/vList2"/>
    <dgm:cxn modelId="{987F386D-0ED8-459D-9345-22523774D260}" srcId="{8ADD9820-FB02-4D86-B1C7-5A99B7A45807}" destId="{BD25F381-159B-4771-A261-C1A2EEAC0EF7}" srcOrd="0" destOrd="0" parTransId="{A19E0881-A3EB-4460-B96D-EB32DBDBCB71}" sibTransId="{49BEA8B1-E062-4120-8FA7-513B0C22D730}"/>
    <dgm:cxn modelId="{57945CA9-34DE-498D-936F-F0CA530B0AF7}" type="presOf" srcId="{BD25F381-159B-4771-A261-C1A2EEAC0EF7}" destId="{8E7280BF-718C-4FFA-BDD7-D3CAF48E8884}" srcOrd="0" destOrd="0" presId="urn:microsoft.com/office/officeart/2005/8/layout/vList2"/>
    <dgm:cxn modelId="{03022522-7153-418A-B7E8-E45833DA9E2F}" srcId="{8ADD9820-FB02-4D86-B1C7-5A99B7A45807}" destId="{D532546C-BFB8-479B-ABB6-4061DC7D0E32}" srcOrd="2" destOrd="0" parTransId="{58F40D74-480F-4C40-ABDF-773DD3C5134C}" sibTransId="{74765394-768D-46DC-9E83-5DA079A2443B}"/>
    <dgm:cxn modelId="{3C5311A5-0F95-4844-A371-9BFE42FBE46D}" srcId="{8ADD9820-FB02-4D86-B1C7-5A99B7A45807}" destId="{38A14BA8-18AD-4073-AC22-611A9AAF7F5F}" srcOrd="1" destOrd="0" parTransId="{82DC3931-8BB1-468D-ACE6-4478969A3A66}" sibTransId="{E2BFB4DA-6BC2-4FA8-BD90-DB44C9B6453D}"/>
    <dgm:cxn modelId="{0F69A358-B429-4202-ADB1-0D665BA087D7}" type="presOf" srcId="{8ADD9820-FB02-4D86-B1C7-5A99B7A45807}" destId="{49C54430-E2FF-43E7-844D-CD9DBF935A87}" srcOrd="0" destOrd="0" presId="urn:microsoft.com/office/officeart/2005/8/layout/vList2"/>
    <dgm:cxn modelId="{C3B72B86-22C6-4961-89BE-0606A8478D9F}" type="presParOf" srcId="{49C54430-E2FF-43E7-844D-CD9DBF935A87}" destId="{8E7280BF-718C-4FFA-BDD7-D3CAF48E8884}" srcOrd="0" destOrd="0" presId="urn:microsoft.com/office/officeart/2005/8/layout/vList2"/>
    <dgm:cxn modelId="{939C6843-9699-4201-AF06-943D8E1BBDAE}" type="presParOf" srcId="{49C54430-E2FF-43E7-844D-CD9DBF935A87}" destId="{5475BD02-25AA-40EC-9A87-692451E31249}" srcOrd="1" destOrd="0" presId="urn:microsoft.com/office/officeart/2005/8/layout/vList2"/>
    <dgm:cxn modelId="{A7DB4920-BFF6-4E5B-A0CC-853F910B273C}" type="presParOf" srcId="{49C54430-E2FF-43E7-844D-CD9DBF935A87}" destId="{A2311E96-606A-47AB-AD47-59C36648985A}" srcOrd="2" destOrd="0" presId="urn:microsoft.com/office/officeart/2005/8/layout/vList2"/>
    <dgm:cxn modelId="{3954B9A5-4748-4E99-8BE8-8BAE50F3D678}" type="presParOf" srcId="{49C54430-E2FF-43E7-844D-CD9DBF935A87}" destId="{543F0F2B-944D-468C-8E52-FCC2282D1115}" srcOrd="3" destOrd="0" presId="urn:microsoft.com/office/officeart/2005/8/layout/vList2"/>
    <dgm:cxn modelId="{E97EA3FA-BC6F-4CBB-AD12-271C3A10FF24}" type="presParOf" srcId="{49C54430-E2FF-43E7-844D-CD9DBF935A87}" destId="{898D00EE-640D-4F99-B1A6-3CF604F77FA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DDD604A-289A-40B7-94CF-1881941D020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08DA58A-9E84-48CF-9564-3D4F03DB19B7}">
      <dgm:prSet/>
      <dgm:spPr/>
      <dgm:t>
        <a:bodyPr/>
        <a:lstStyle/>
        <a:p>
          <a:pPr rtl="0"/>
          <a:r>
            <a:rPr lang="ru-RU" dirty="0" smtClean="0"/>
            <a:t>Вопрос </a:t>
          </a:r>
          <a:r>
            <a:rPr lang="ru-RU" dirty="0" err="1" smtClean="0"/>
            <a:t>перезачета</a:t>
          </a:r>
          <a:r>
            <a:rPr lang="ru-RU" dirty="0" smtClean="0"/>
            <a:t> результатов ДПО в ОПОП СПО законодательно не проработан</a:t>
          </a:r>
          <a:endParaRPr lang="ru-RU" dirty="0"/>
        </a:p>
      </dgm:t>
    </dgm:pt>
    <dgm:pt modelId="{EDA56BAF-F388-4BC5-A349-2049C8FA8948}" type="parTrans" cxnId="{868CC0A1-0CD7-431F-8716-D2BD4BA6F7FA}">
      <dgm:prSet/>
      <dgm:spPr/>
      <dgm:t>
        <a:bodyPr/>
        <a:lstStyle/>
        <a:p>
          <a:endParaRPr lang="ru-RU"/>
        </a:p>
      </dgm:t>
    </dgm:pt>
    <dgm:pt modelId="{58A85629-B99F-4956-AFBE-29FAFF562C75}" type="sibTrans" cxnId="{868CC0A1-0CD7-431F-8716-D2BD4BA6F7FA}">
      <dgm:prSet/>
      <dgm:spPr/>
      <dgm:t>
        <a:bodyPr/>
        <a:lstStyle/>
        <a:p>
          <a:endParaRPr lang="ru-RU"/>
        </a:p>
      </dgm:t>
    </dgm:pt>
    <dgm:pt modelId="{7FDFAF66-5C3B-456E-AFB5-29961B3A7859}">
      <dgm:prSet/>
      <dgm:spPr/>
      <dgm:t>
        <a:bodyPr/>
        <a:lstStyle/>
        <a:p>
          <a:pPr rtl="0"/>
          <a:r>
            <a:rPr lang="ru-RU" smtClean="0"/>
            <a:t>Основные линии проработки:</a:t>
          </a:r>
          <a:endParaRPr lang="ru-RU"/>
        </a:p>
      </dgm:t>
    </dgm:pt>
    <dgm:pt modelId="{CDC1A994-7697-4A9F-BC25-B76114B46BB6}" type="parTrans" cxnId="{75E0DBF0-E45A-4E4A-A24F-4AEF890FAE1E}">
      <dgm:prSet/>
      <dgm:spPr/>
      <dgm:t>
        <a:bodyPr/>
        <a:lstStyle/>
        <a:p>
          <a:endParaRPr lang="ru-RU"/>
        </a:p>
      </dgm:t>
    </dgm:pt>
    <dgm:pt modelId="{BA36F88F-A892-47F3-9E71-3B66F18602F4}" type="sibTrans" cxnId="{75E0DBF0-E45A-4E4A-A24F-4AEF890FAE1E}">
      <dgm:prSet/>
      <dgm:spPr/>
      <dgm:t>
        <a:bodyPr/>
        <a:lstStyle/>
        <a:p>
          <a:endParaRPr lang="ru-RU"/>
        </a:p>
      </dgm:t>
    </dgm:pt>
    <dgm:pt modelId="{6F769E3A-9A71-409A-8CB0-1AFB30F54F4B}">
      <dgm:prSet/>
      <dgm:spPr/>
      <dgm:t>
        <a:bodyPr/>
        <a:lstStyle/>
        <a:p>
          <a:pPr marL="0" indent="0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ru-RU" dirty="0" err="1" smtClean="0"/>
            <a:t>Перезачет</a:t>
          </a:r>
          <a:r>
            <a:rPr lang="ru-RU" dirty="0" smtClean="0"/>
            <a:t>  на основе оценивания фактического достижения обучающимся планируемых результатов части осваиваемой образовательной программы (интеграция результатов освоения е модулей ДПП  в ОПОП СПО с использованием </a:t>
          </a:r>
          <a:r>
            <a:rPr lang="ru-RU" b="1" dirty="0" smtClean="0">
              <a:solidFill>
                <a:srgbClr val="FF0000"/>
              </a:solidFill>
            </a:rPr>
            <a:t>ОЦЕНОЧНЫХ СРЕДСТВ</a:t>
          </a:r>
          <a:r>
            <a:rPr lang="ru-RU" dirty="0" smtClean="0"/>
            <a:t>);</a:t>
          </a:r>
          <a:endParaRPr lang="ru-RU" dirty="0"/>
        </a:p>
      </dgm:t>
    </dgm:pt>
    <dgm:pt modelId="{5BA3A4BC-94CB-49E0-AA0F-4ABC3FAA9DB3}" type="parTrans" cxnId="{19E69CF2-3013-4A57-86D2-9A7BFCDE7EED}">
      <dgm:prSet/>
      <dgm:spPr/>
      <dgm:t>
        <a:bodyPr/>
        <a:lstStyle/>
        <a:p>
          <a:endParaRPr lang="ru-RU"/>
        </a:p>
      </dgm:t>
    </dgm:pt>
    <dgm:pt modelId="{F105B427-F1F2-48ED-9A71-4DC5F8B2E997}" type="sibTrans" cxnId="{19E69CF2-3013-4A57-86D2-9A7BFCDE7EED}">
      <dgm:prSet/>
      <dgm:spPr/>
      <dgm:t>
        <a:bodyPr/>
        <a:lstStyle/>
        <a:p>
          <a:endParaRPr lang="ru-RU"/>
        </a:p>
      </dgm:t>
    </dgm:pt>
    <dgm:pt modelId="{5766B4E3-2D64-41DC-9AF2-D8FC603B6104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Разработка и </a:t>
          </a:r>
          <a:r>
            <a:rPr lang="ru-RU" dirty="0" err="1" smtClean="0"/>
            <a:t>перезачет</a:t>
          </a:r>
          <a:r>
            <a:rPr lang="ru-RU" dirty="0" smtClean="0"/>
            <a:t> учебных модулей ДПП, которые будут полностью соответствовать учебным дисциплинам и(или) их разделам, УД, Практике, МДК, ПМ ОПОП СПО</a:t>
          </a:r>
          <a:endParaRPr lang="ru-RU" dirty="0"/>
        </a:p>
      </dgm:t>
    </dgm:pt>
    <dgm:pt modelId="{F52D57A4-D501-473A-9BB2-5CAA8613E9A7}" type="parTrans" cxnId="{16511C16-2499-4D12-BCFC-EB0F0D05FFCB}">
      <dgm:prSet/>
      <dgm:spPr/>
      <dgm:t>
        <a:bodyPr/>
        <a:lstStyle/>
        <a:p>
          <a:endParaRPr lang="ru-RU"/>
        </a:p>
      </dgm:t>
    </dgm:pt>
    <dgm:pt modelId="{85E50FD4-D01A-40A4-A62C-6442E8514B14}" type="sibTrans" cxnId="{16511C16-2499-4D12-BCFC-EB0F0D05FFCB}">
      <dgm:prSet/>
      <dgm:spPr/>
      <dgm:t>
        <a:bodyPr/>
        <a:lstStyle/>
        <a:p>
          <a:endParaRPr lang="ru-RU"/>
        </a:p>
      </dgm:t>
    </dgm:pt>
    <dgm:pt modelId="{AE9A97E4-5A9F-4BCC-AF6D-6C2DE214FC22}" type="pres">
      <dgm:prSet presAssocID="{BDDD604A-289A-40B7-94CF-1881941D02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2873E9-3EF1-42D5-9516-5A662F3154E0}" type="pres">
      <dgm:prSet presAssocID="{808DA58A-9E84-48CF-9564-3D4F03DB19B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22251-2414-439D-9872-88384C6EA585}" type="pres">
      <dgm:prSet presAssocID="{58A85629-B99F-4956-AFBE-29FAFF562C75}" presName="spacer" presStyleCnt="0"/>
      <dgm:spPr/>
    </dgm:pt>
    <dgm:pt modelId="{C28A4A28-02CC-416D-B27B-7C1550CA943F}" type="pres">
      <dgm:prSet presAssocID="{7FDFAF66-5C3B-456E-AFB5-29961B3A7859}" presName="parentText" presStyleLbl="node1" presStyleIdx="1" presStyleCnt="2" custScaleY="727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9FD705-1E7B-4BBA-B9A9-828272C6046A}" type="pres">
      <dgm:prSet presAssocID="{7FDFAF66-5C3B-456E-AFB5-29961B3A785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E5C491-CB99-4FE8-BAEF-09D51F49FD40}" type="presOf" srcId="{7FDFAF66-5C3B-456E-AFB5-29961B3A7859}" destId="{C28A4A28-02CC-416D-B27B-7C1550CA943F}" srcOrd="0" destOrd="0" presId="urn:microsoft.com/office/officeart/2005/8/layout/vList2"/>
    <dgm:cxn modelId="{EA0410CB-7D37-42C7-B300-6686CD6D9908}" type="presOf" srcId="{6F769E3A-9A71-409A-8CB0-1AFB30F54F4B}" destId="{509FD705-1E7B-4BBA-B9A9-828272C6046A}" srcOrd="0" destOrd="0" presId="urn:microsoft.com/office/officeart/2005/8/layout/vList2"/>
    <dgm:cxn modelId="{75E0DBF0-E45A-4E4A-A24F-4AEF890FAE1E}" srcId="{BDDD604A-289A-40B7-94CF-1881941D0205}" destId="{7FDFAF66-5C3B-456E-AFB5-29961B3A7859}" srcOrd="1" destOrd="0" parTransId="{CDC1A994-7697-4A9F-BC25-B76114B46BB6}" sibTransId="{BA36F88F-A892-47F3-9E71-3B66F18602F4}"/>
    <dgm:cxn modelId="{50159FC0-CFA4-42E2-9466-10CA143F934B}" type="presOf" srcId="{5766B4E3-2D64-41DC-9AF2-D8FC603B6104}" destId="{509FD705-1E7B-4BBA-B9A9-828272C6046A}" srcOrd="0" destOrd="1" presId="urn:microsoft.com/office/officeart/2005/8/layout/vList2"/>
    <dgm:cxn modelId="{868CC0A1-0CD7-431F-8716-D2BD4BA6F7FA}" srcId="{BDDD604A-289A-40B7-94CF-1881941D0205}" destId="{808DA58A-9E84-48CF-9564-3D4F03DB19B7}" srcOrd="0" destOrd="0" parTransId="{EDA56BAF-F388-4BC5-A349-2049C8FA8948}" sibTransId="{58A85629-B99F-4956-AFBE-29FAFF562C75}"/>
    <dgm:cxn modelId="{685D4A47-2682-4DDC-A17B-9742E9CC3B57}" type="presOf" srcId="{BDDD604A-289A-40B7-94CF-1881941D0205}" destId="{AE9A97E4-5A9F-4BCC-AF6D-6C2DE214FC22}" srcOrd="0" destOrd="0" presId="urn:microsoft.com/office/officeart/2005/8/layout/vList2"/>
    <dgm:cxn modelId="{8B73899A-7D81-4213-9B4B-D501DCA8D6D6}" type="presOf" srcId="{808DA58A-9E84-48CF-9564-3D4F03DB19B7}" destId="{B62873E9-3EF1-42D5-9516-5A662F3154E0}" srcOrd="0" destOrd="0" presId="urn:microsoft.com/office/officeart/2005/8/layout/vList2"/>
    <dgm:cxn modelId="{16511C16-2499-4D12-BCFC-EB0F0D05FFCB}" srcId="{7FDFAF66-5C3B-456E-AFB5-29961B3A7859}" destId="{5766B4E3-2D64-41DC-9AF2-D8FC603B6104}" srcOrd="1" destOrd="0" parTransId="{F52D57A4-D501-473A-9BB2-5CAA8613E9A7}" sibTransId="{85E50FD4-D01A-40A4-A62C-6442E8514B14}"/>
    <dgm:cxn modelId="{19E69CF2-3013-4A57-86D2-9A7BFCDE7EED}" srcId="{7FDFAF66-5C3B-456E-AFB5-29961B3A7859}" destId="{6F769E3A-9A71-409A-8CB0-1AFB30F54F4B}" srcOrd="0" destOrd="0" parTransId="{5BA3A4BC-94CB-49E0-AA0F-4ABC3FAA9DB3}" sibTransId="{F105B427-F1F2-48ED-9A71-4DC5F8B2E997}"/>
    <dgm:cxn modelId="{2F156EF2-7534-42AE-8D5E-99701D658039}" type="presParOf" srcId="{AE9A97E4-5A9F-4BCC-AF6D-6C2DE214FC22}" destId="{B62873E9-3EF1-42D5-9516-5A662F3154E0}" srcOrd="0" destOrd="0" presId="urn:microsoft.com/office/officeart/2005/8/layout/vList2"/>
    <dgm:cxn modelId="{4B6B364E-BF54-48CC-8529-F76588599C58}" type="presParOf" srcId="{AE9A97E4-5A9F-4BCC-AF6D-6C2DE214FC22}" destId="{AC422251-2414-439D-9872-88384C6EA585}" srcOrd="1" destOrd="0" presId="urn:microsoft.com/office/officeart/2005/8/layout/vList2"/>
    <dgm:cxn modelId="{ABFACE95-22C4-40D1-A12C-74A6A3516AF8}" type="presParOf" srcId="{AE9A97E4-5A9F-4BCC-AF6D-6C2DE214FC22}" destId="{C28A4A28-02CC-416D-B27B-7C1550CA943F}" srcOrd="2" destOrd="0" presId="urn:microsoft.com/office/officeart/2005/8/layout/vList2"/>
    <dgm:cxn modelId="{04590A8A-8BD8-4041-909C-AF0991ED32FA}" type="presParOf" srcId="{AE9A97E4-5A9F-4BCC-AF6D-6C2DE214FC22}" destId="{509FD705-1E7B-4BBA-B9A9-828272C6046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54DC115-8292-4D75-9C86-ADD0B8F4B504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FA0AE6A2-DBD2-4D37-9BBE-94A4A8F73BEB}">
      <dgm:prSet/>
      <dgm:spPr/>
      <dgm:t>
        <a:bodyPr/>
        <a:lstStyle/>
        <a:p>
          <a:pPr rtl="0"/>
          <a:r>
            <a:rPr lang="ru-RU" b="1" i="0" dirty="0" smtClean="0"/>
            <a:t>Интеграция ДПО и СПО должна сохранить преимущества модульного принципа построения образовательных программ</a:t>
          </a:r>
          <a:r>
            <a:rPr lang="ru-RU" i="0" dirty="0" smtClean="0"/>
            <a:t> и гибкости, которая предполагает быструю адаптацию ДПП  и ее учебных модулей под нужды Заказчика и других заинтересованных сторон</a:t>
          </a:r>
          <a:endParaRPr lang="ru-RU" i="0" dirty="0"/>
        </a:p>
      </dgm:t>
    </dgm:pt>
    <dgm:pt modelId="{F9403D00-FF4E-4230-AF5B-47927A761A0C}" type="parTrans" cxnId="{EF1BBA94-8D40-4A88-BF8C-9571BA38CC53}">
      <dgm:prSet/>
      <dgm:spPr/>
      <dgm:t>
        <a:bodyPr/>
        <a:lstStyle/>
        <a:p>
          <a:endParaRPr lang="ru-RU"/>
        </a:p>
      </dgm:t>
    </dgm:pt>
    <dgm:pt modelId="{8CF425E8-AFFC-404F-891A-394B657FE362}" type="sibTrans" cxnId="{EF1BBA94-8D40-4A88-BF8C-9571BA38CC53}">
      <dgm:prSet/>
      <dgm:spPr/>
      <dgm:t>
        <a:bodyPr/>
        <a:lstStyle/>
        <a:p>
          <a:endParaRPr lang="ru-RU"/>
        </a:p>
      </dgm:t>
    </dgm:pt>
    <dgm:pt modelId="{17AE62D6-71EE-467A-8EFA-E05E13E1A8EE}">
      <dgm:prSet/>
      <dgm:spPr/>
      <dgm:t>
        <a:bodyPr/>
        <a:lstStyle/>
        <a:p>
          <a:pPr rtl="0"/>
          <a:r>
            <a:rPr lang="ru-RU" b="1" i="0" dirty="0" smtClean="0"/>
            <a:t>Разработка учебных модулей ДПП полностью соответствующих дисциплине, МДК, ПМ,</a:t>
          </a:r>
          <a:r>
            <a:rPr lang="ru-RU" i="0" dirty="0" smtClean="0"/>
            <a:t> может  привести к потере гибкости и мобильности ДПО в ПОО</a:t>
          </a:r>
          <a:endParaRPr lang="ru-RU" i="0" dirty="0"/>
        </a:p>
      </dgm:t>
    </dgm:pt>
    <dgm:pt modelId="{68825F36-EB80-4885-8E29-68E828A86DCD}" type="parTrans" cxnId="{F3149CF4-D79C-473E-AC6D-7F044A9786F8}">
      <dgm:prSet/>
      <dgm:spPr/>
      <dgm:t>
        <a:bodyPr/>
        <a:lstStyle/>
        <a:p>
          <a:endParaRPr lang="ru-RU"/>
        </a:p>
      </dgm:t>
    </dgm:pt>
    <dgm:pt modelId="{831CF3FB-B838-43F3-A7EF-FE0CCB8F5ADC}" type="sibTrans" cxnId="{F3149CF4-D79C-473E-AC6D-7F044A9786F8}">
      <dgm:prSet/>
      <dgm:spPr/>
      <dgm:t>
        <a:bodyPr/>
        <a:lstStyle/>
        <a:p>
          <a:endParaRPr lang="ru-RU"/>
        </a:p>
      </dgm:t>
    </dgm:pt>
    <dgm:pt modelId="{93D33789-590D-4D39-8DCC-B141F23AB883}">
      <dgm:prSet/>
      <dgm:spPr/>
      <dgm:t>
        <a:bodyPr/>
        <a:lstStyle/>
        <a:p>
          <a:pPr rtl="0"/>
          <a:r>
            <a:rPr lang="ru-RU" i="0" dirty="0" smtClean="0"/>
            <a:t>Зачет  </a:t>
          </a:r>
          <a:r>
            <a:rPr lang="ru-RU" i="0" dirty="0" smtClean="0"/>
            <a:t>на основе результатов </a:t>
          </a:r>
          <a:r>
            <a:rPr lang="ru-RU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оценивания фактического достижения обучающимся результатов обучения</a:t>
          </a:r>
          <a:r>
            <a:rPr lang="ru-RU" i="0" dirty="0" smtClean="0"/>
            <a:t>, в целом позволит сохранить гибкость и мобильность программ ДПО</a:t>
          </a:r>
          <a:endParaRPr lang="ru-RU" i="0" dirty="0"/>
        </a:p>
      </dgm:t>
    </dgm:pt>
    <dgm:pt modelId="{85528744-56D1-4272-9990-DB5A332F7C06}" type="parTrans" cxnId="{C1F94D63-805D-4447-A060-6CB0761AD8E3}">
      <dgm:prSet/>
      <dgm:spPr/>
      <dgm:t>
        <a:bodyPr/>
        <a:lstStyle/>
        <a:p>
          <a:endParaRPr lang="ru-RU"/>
        </a:p>
      </dgm:t>
    </dgm:pt>
    <dgm:pt modelId="{4F7B4980-81AB-4810-AB82-639FC7F3B5B6}" type="sibTrans" cxnId="{C1F94D63-805D-4447-A060-6CB0761AD8E3}">
      <dgm:prSet/>
      <dgm:spPr/>
      <dgm:t>
        <a:bodyPr/>
        <a:lstStyle/>
        <a:p>
          <a:endParaRPr lang="ru-RU"/>
        </a:p>
      </dgm:t>
    </dgm:pt>
    <dgm:pt modelId="{664AC3B0-99EF-401F-AD93-E08511B8486F}">
      <dgm:prSet/>
      <dgm:spPr/>
      <dgm:t>
        <a:bodyPr/>
        <a:lstStyle/>
        <a:p>
          <a:pPr rtl="0"/>
          <a:r>
            <a:rPr lang="ru-RU" i="0" dirty="0" smtClean="0"/>
            <a:t>Необходима законодательная основа  и последующая разработка соответствующих ЛНА ПОО</a:t>
          </a:r>
          <a:endParaRPr lang="ru-RU" i="0" dirty="0"/>
        </a:p>
      </dgm:t>
    </dgm:pt>
    <dgm:pt modelId="{29AFC679-726E-4D90-8066-6E6BEF7E3604}" type="parTrans" cxnId="{C262C716-F287-4140-A7D7-F0C9A4FE1B9C}">
      <dgm:prSet/>
      <dgm:spPr/>
      <dgm:t>
        <a:bodyPr/>
        <a:lstStyle/>
        <a:p>
          <a:endParaRPr lang="ru-RU"/>
        </a:p>
      </dgm:t>
    </dgm:pt>
    <dgm:pt modelId="{4594F0AD-E8B6-47F7-A0FB-31526A43FC28}" type="sibTrans" cxnId="{C262C716-F287-4140-A7D7-F0C9A4FE1B9C}">
      <dgm:prSet/>
      <dgm:spPr/>
      <dgm:t>
        <a:bodyPr/>
        <a:lstStyle/>
        <a:p>
          <a:endParaRPr lang="ru-RU"/>
        </a:p>
      </dgm:t>
    </dgm:pt>
    <dgm:pt modelId="{B8467612-DE61-47C5-9E78-C421D2416755}" type="pres">
      <dgm:prSet presAssocID="{D54DC115-8292-4D75-9C86-ADD0B8F4B5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F98315-594F-4A20-84C7-59CACCBA94CF}" type="pres">
      <dgm:prSet presAssocID="{FA0AE6A2-DBD2-4D37-9BBE-94A4A8F73BE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A3DD3B-C3B2-4B0C-A7ED-52375043B34F}" type="pres">
      <dgm:prSet presAssocID="{8CF425E8-AFFC-404F-891A-394B657FE362}" presName="spacer" presStyleCnt="0"/>
      <dgm:spPr/>
    </dgm:pt>
    <dgm:pt modelId="{3437BF32-DF6E-4AF6-9D54-F1F68CE251C4}" type="pres">
      <dgm:prSet presAssocID="{17AE62D6-71EE-467A-8EFA-E05E13E1A8EE}" presName="parentText" presStyleLbl="node1" presStyleIdx="1" presStyleCnt="4" custScaleY="883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EFF288-0390-4EE3-B958-86A64AED107F}" type="pres">
      <dgm:prSet presAssocID="{831CF3FB-B838-43F3-A7EF-FE0CCB8F5ADC}" presName="spacer" presStyleCnt="0"/>
      <dgm:spPr/>
    </dgm:pt>
    <dgm:pt modelId="{F1D7FCB4-0FD4-4B19-AF4D-7C68BC2585AA}" type="pres">
      <dgm:prSet presAssocID="{93D33789-590D-4D39-8DCC-B141F23AB883}" presName="parentText" presStyleLbl="node1" presStyleIdx="2" presStyleCnt="4" custLinFactNeighborX="876" custLinFactNeighborY="284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80B154-BC3B-4A17-92C5-31848737A7EF}" type="pres">
      <dgm:prSet presAssocID="{4F7B4980-81AB-4810-AB82-639FC7F3B5B6}" presName="spacer" presStyleCnt="0"/>
      <dgm:spPr/>
    </dgm:pt>
    <dgm:pt modelId="{91954715-A2C5-4FE4-B03B-A3CE9A3E651E}" type="pres">
      <dgm:prSet presAssocID="{664AC3B0-99EF-401F-AD93-E08511B8486F}" presName="parentText" presStyleLbl="node1" presStyleIdx="3" presStyleCnt="4" custScaleY="734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0E63B3-8DE5-4C14-8859-1C76CC61DCD6}" type="presOf" srcId="{FA0AE6A2-DBD2-4D37-9BBE-94A4A8F73BEB}" destId="{E3F98315-594F-4A20-84C7-59CACCBA94CF}" srcOrd="0" destOrd="0" presId="urn:microsoft.com/office/officeart/2005/8/layout/vList2"/>
    <dgm:cxn modelId="{EF1BBA94-8D40-4A88-BF8C-9571BA38CC53}" srcId="{D54DC115-8292-4D75-9C86-ADD0B8F4B504}" destId="{FA0AE6A2-DBD2-4D37-9BBE-94A4A8F73BEB}" srcOrd="0" destOrd="0" parTransId="{F9403D00-FF4E-4230-AF5B-47927A761A0C}" sibTransId="{8CF425E8-AFFC-404F-891A-394B657FE362}"/>
    <dgm:cxn modelId="{F3149CF4-D79C-473E-AC6D-7F044A9786F8}" srcId="{D54DC115-8292-4D75-9C86-ADD0B8F4B504}" destId="{17AE62D6-71EE-467A-8EFA-E05E13E1A8EE}" srcOrd="1" destOrd="0" parTransId="{68825F36-EB80-4885-8E29-68E828A86DCD}" sibTransId="{831CF3FB-B838-43F3-A7EF-FE0CCB8F5ADC}"/>
    <dgm:cxn modelId="{332D9212-45BC-4C45-9988-F8B19FFE7039}" type="presOf" srcId="{664AC3B0-99EF-401F-AD93-E08511B8486F}" destId="{91954715-A2C5-4FE4-B03B-A3CE9A3E651E}" srcOrd="0" destOrd="0" presId="urn:microsoft.com/office/officeart/2005/8/layout/vList2"/>
    <dgm:cxn modelId="{7BB77FC4-A95B-42C6-8976-8DD96FD6477C}" type="presOf" srcId="{17AE62D6-71EE-467A-8EFA-E05E13E1A8EE}" destId="{3437BF32-DF6E-4AF6-9D54-F1F68CE251C4}" srcOrd="0" destOrd="0" presId="urn:microsoft.com/office/officeart/2005/8/layout/vList2"/>
    <dgm:cxn modelId="{C262C716-F287-4140-A7D7-F0C9A4FE1B9C}" srcId="{D54DC115-8292-4D75-9C86-ADD0B8F4B504}" destId="{664AC3B0-99EF-401F-AD93-E08511B8486F}" srcOrd="3" destOrd="0" parTransId="{29AFC679-726E-4D90-8066-6E6BEF7E3604}" sibTransId="{4594F0AD-E8B6-47F7-A0FB-31526A43FC28}"/>
    <dgm:cxn modelId="{630E9522-F0D7-40E6-9914-B4A0AB4F2766}" type="presOf" srcId="{93D33789-590D-4D39-8DCC-B141F23AB883}" destId="{F1D7FCB4-0FD4-4B19-AF4D-7C68BC2585AA}" srcOrd="0" destOrd="0" presId="urn:microsoft.com/office/officeart/2005/8/layout/vList2"/>
    <dgm:cxn modelId="{AFB76ADF-B085-4A0B-A008-B51B76419577}" type="presOf" srcId="{D54DC115-8292-4D75-9C86-ADD0B8F4B504}" destId="{B8467612-DE61-47C5-9E78-C421D2416755}" srcOrd="0" destOrd="0" presId="urn:microsoft.com/office/officeart/2005/8/layout/vList2"/>
    <dgm:cxn modelId="{C1F94D63-805D-4447-A060-6CB0761AD8E3}" srcId="{D54DC115-8292-4D75-9C86-ADD0B8F4B504}" destId="{93D33789-590D-4D39-8DCC-B141F23AB883}" srcOrd="2" destOrd="0" parTransId="{85528744-56D1-4272-9990-DB5A332F7C06}" sibTransId="{4F7B4980-81AB-4810-AB82-639FC7F3B5B6}"/>
    <dgm:cxn modelId="{757044EB-CE5A-4B1D-AE22-8AAAD2A3ECA0}" type="presParOf" srcId="{B8467612-DE61-47C5-9E78-C421D2416755}" destId="{E3F98315-594F-4A20-84C7-59CACCBA94CF}" srcOrd="0" destOrd="0" presId="urn:microsoft.com/office/officeart/2005/8/layout/vList2"/>
    <dgm:cxn modelId="{330F08C9-DC7F-416B-8E1A-D427256FD1FD}" type="presParOf" srcId="{B8467612-DE61-47C5-9E78-C421D2416755}" destId="{E9A3DD3B-C3B2-4B0C-A7ED-52375043B34F}" srcOrd="1" destOrd="0" presId="urn:microsoft.com/office/officeart/2005/8/layout/vList2"/>
    <dgm:cxn modelId="{4ACB8C39-173A-41D5-AA82-A1EC0D09B125}" type="presParOf" srcId="{B8467612-DE61-47C5-9E78-C421D2416755}" destId="{3437BF32-DF6E-4AF6-9D54-F1F68CE251C4}" srcOrd="2" destOrd="0" presId="urn:microsoft.com/office/officeart/2005/8/layout/vList2"/>
    <dgm:cxn modelId="{D6C600ED-798C-4CFC-B00E-BF2025A61717}" type="presParOf" srcId="{B8467612-DE61-47C5-9E78-C421D2416755}" destId="{3DEFF288-0390-4EE3-B958-86A64AED107F}" srcOrd="3" destOrd="0" presId="urn:microsoft.com/office/officeart/2005/8/layout/vList2"/>
    <dgm:cxn modelId="{D2B37B68-523E-474C-933F-3C870C55D939}" type="presParOf" srcId="{B8467612-DE61-47C5-9E78-C421D2416755}" destId="{F1D7FCB4-0FD4-4B19-AF4D-7C68BC2585AA}" srcOrd="4" destOrd="0" presId="urn:microsoft.com/office/officeart/2005/8/layout/vList2"/>
    <dgm:cxn modelId="{21C1E6DC-79AD-426E-BABE-F911A2712F80}" type="presParOf" srcId="{B8467612-DE61-47C5-9E78-C421D2416755}" destId="{CF80B154-BC3B-4A17-92C5-31848737A7EF}" srcOrd="5" destOrd="0" presId="urn:microsoft.com/office/officeart/2005/8/layout/vList2"/>
    <dgm:cxn modelId="{1D7A4AA1-6E2E-4391-B458-826C1B06B197}" type="presParOf" srcId="{B8467612-DE61-47C5-9E78-C421D2416755}" destId="{91954715-A2C5-4FE4-B03B-A3CE9A3E651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026785-9BFF-4A79-AEE4-0EE4C712AB3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C4D5B2C-75E2-4318-840B-1BF4C1B38079}">
      <dgm:prSet/>
      <dgm:spPr/>
      <dgm:t>
        <a:bodyPr/>
        <a:lstStyle/>
        <a:p>
          <a:pPr rtl="0"/>
          <a:r>
            <a:rPr lang="ru-RU" smtClean="0"/>
            <a:t>Федеральный закон от 29 декабря 2012 г. N 273-ФЗ "Об образовании в Российской Федерации" </a:t>
          </a:r>
          <a:endParaRPr lang="ru-RU"/>
        </a:p>
      </dgm:t>
    </dgm:pt>
    <dgm:pt modelId="{FE59E4ED-B276-4568-B1C4-698CEE11E377}" type="parTrans" cxnId="{7EFD52CA-A338-44C0-A73B-8BC53E57F3AA}">
      <dgm:prSet/>
      <dgm:spPr/>
      <dgm:t>
        <a:bodyPr/>
        <a:lstStyle/>
        <a:p>
          <a:endParaRPr lang="ru-RU"/>
        </a:p>
      </dgm:t>
    </dgm:pt>
    <dgm:pt modelId="{414B646C-8898-4468-963B-01AA6A3BF139}" type="sibTrans" cxnId="{7EFD52CA-A338-44C0-A73B-8BC53E57F3AA}">
      <dgm:prSet/>
      <dgm:spPr/>
      <dgm:t>
        <a:bodyPr/>
        <a:lstStyle/>
        <a:p>
          <a:endParaRPr lang="ru-RU"/>
        </a:p>
      </dgm:t>
    </dgm:pt>
    <dgm:pt modelId="{49AFDFDC-F9DC-48C8-BBE1-8F952E264E88}">
      <dgm:prSet/>
      <dgm:spPr/>
      <dgm:t>
        <a:bodyPr/>
        <a:lstStyle/>
        <a:p>
          <a:pPr rtl="0"/>
          <a:r>
            <a:rPr lang="ru-RU" smtClean="0"/>
            <a:t>Приказ Министерства науки и высшего образования и Министерства просвещения Российской Федерации от 30 июля 2020 г. N 845/369 «Об утверждении Порядка зачета организацией, осуществляющей образовательную деятельность, 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деятельность»</a:t>
          </a:r>
          <a:endParaRPr lang="ru-RU"/>
        </a:p>
      </dgm:t>
    </dgm:pt>
    <dgm:pt modelId="{F6A5B910-D45B-488C-8734-C2ACEC7F770B}" type="parTrans" cxnId="{E0ADE3F6-819A-4212-ABBD-0C139847B62B}">
      <dgm:prSet/>
      <dgm:spPr/>
      <dgm:t>
        <a:bodyPr/>
        <a:lstStyle/>
        <a:p>
          <a:endParaRPr lang="ru-RU"/>
        </a:p>
      </dgm:t>
    </dgm:pt>
    <dgm:pt modelId="{7F3BE51D-3717-492A-999E-52569AD792ED}" type="sibTrans" cxnId="{E0ADE3F6-819A-4212-ABBD-0C139847B62B}">
      <dgm:prSet/>
      <dgm:spPr/>
      <dgm:t>
        <a:bodyPr/>
        <a:lstStyle/>
        <a:p>
          <a:endParaRPr lang="ru-RU"/>
        </a:p>
      </dgm:t>
    </dgm:pt>
    <dgm:pt modelId="{6396723F-7793-4DA3-A63D-ACDC8EA56CBA}">
      <dgm:prSet/>
      <dgm:spPr/>
      <dgm:t>
        <a:bodyPr/>
        <a:lstStyle/>
        <a:p>
          <a:pPr rtl="0"/>
          <a:r>
            <a:rPr lang="ru-RU" dirty="0" smtClean="0"/>
            <a:t>Приказ </a:t>
          </a:r>
          <a:r>
            <a:rPr lang="ru-RU" dirty="0" err="1" smtClean="0"/>
            <a:t>Минобрнауки</a:t>
          </a:r>
          <a:r>
            <a:rPr lang="ru-RU" dirty="0" smtClean="0"/>
            <a:t> России от 01 июля 2013 года N 499</a:t>
          </a:r>
          <a:br>
            <a:rPr lang="ru-RU" dirty="0" smtClean="0"/>
          </a:br>
          <a:r>
            <a:rPr lang="ru-RU" dirty="0" smtClean="0"/>
            <a:t>(ред. от 15.11.2013) «Об утверждении Порядка организации и осуществления образовательной деятельности по дополнительным профессиональным программам»</a:t>
          </a:r>
          <a:endParaRPr lang="ru-RU" dirty="0"/>
        </a:p>
      </dgm:t>
    </dgm:pt>
    <dgm:pt modelId="{957BAAF6-3418-4261-A5BE-FF7C51022043}" type="parTrans" cxnId="{98ED446C-4F7F-44F0-812E-71AF01DF696F}">
      <dgm:prSet/>
      <dgm:spPr/>
      <dgm:t>
        <a:bodyPr/>
        <a:lstStyle/>
        <a:p>
          <a:endParaRPr lang="ru-RU"/>
        </a:p>
      </dgm:t>
    </dgm:pt>
    <dgm:pt modelId="{B164BC85-E109-41FF-8101-A5B08812EBE7}" type="sibTrans" cxnId="{98ED446C-4F7F-44F0-812E-71AF01DF696F}">
      <dgm:prSet/>
      <dgm:spPr/>
      <dgm:t>
        <a:bodyPr/>
        <a:lstStyle/>
        <a:p>
          <a:endParaRPr lang="ru-RU"/>
        </a:p>
      </dgm:t>
    </dgm:pt>
    <dgm:pt modelId="{6F77D57B-C22D-43A1-AFEC-1D23E866A85D}">
      <dgm:prSet/>
      <dgm:spPr/>
      <dgm:t>
        <a:bodyPr/>
        <a:lstStyle/>
        <a:p>
          <a:pPr rtl="0"/>
          <a:r>
            <a:rPr lang="ru-RU" b="0" dirty="0" smtClean="0"/>
            <a:t>Методические рекомендации об организации ускоренного обучения по основным профессиональным образовательным программам среднего профессионального образования (направлены письмом </a:t>
          </a:r>
          <a:r>
            <a:rPr lang="ru-RU" b="0" dirty="0" err="1" smtClean="0"/>
            <a:t>Минобрнауки</a:t>
          </a:r>
          <a:r>
            <a:rPr lang="ru-RU" b="0" dirty="0" smtClean="0"/>
            <a:t> России от 20.07.2015 N 06-846)</a:t>
          </a:r>
          <a:endParaRPr lang="ru-RU" b="0" dirty="0"/>
        </a:p>
      </dgm:t>
    </dgm:pt>
    <dgm:pt modelId="{B9F969A4-1227-404B-8E36-5E43AD3590F8}" type="parTrans" cxnId="{9AACD577-06E3-4C6F-AC8B-53EF0B709972}">
      <dgm:prSet/>
      <dgm:spPr/>
      <dgm:t>
        <a:bodyPr/>
        <a:lstStyle/>
        <a:p>
          <a:endParaRPr lang="ru-RU"/>
        </a:p>
      </dgm:t>
    </dgm:pt>
    <dgm:pt modelId="{B22BE535-D072-4376-B8D9-7FD5E68FAB60}" type="sibTrans" cxnId="{9AACD577-06E3-4C6F-AC8B-53EF0B709972}">
      <dgm:prSet/>
      <dgm:spPr/>
      <dgm:t>
        <a:bodyPr/>
        <a:lstStyle/>
        <a:p>
          <a:endParaRPr lang="ru-RU"/>
        </a:p>
      </dgm:t>
    </dgm:pt>
    <dgm:pt modelId="{B8774C08-407A-4798-B4FE-FE75C48B9E2F}">
      <dgm:prSet/>
      <dgm:spPr/>
      <dgm:t>
        <a:bodyPr/>
        <a:lstStyle/>
        <a:p>
          <a:pPr rtl="0"/>
          <a:r>
            <a:rPr lang="ru-RU" b="0" smtClean="0">
              <a:hlinkClick xmlns:r="http://schemas.openxmlformats.org/officeDocument/2006/relationships" r:id="rId1"/>
            </a:rPr>
            <a:t>Приказ Министерства образования и науки РФ от 14 июня 2013 г. N 464 "Об утверждении Порядка организации и осуществления образовательной деятельности по образовательным программам среднего профессионального образования" (с изменениями и дополнениями)</a:t>
          </a:r>
          <a:endParaRPr lang="ru-RU" b="0" dirty="0"/>
        </a:p>
      </dgm:t>
    </dgm:pt>
    <dgm:pt modelId="{DBF28B12-15AF-4BE4-8B31-6E69BACC52EC}" type="parTrans" cxnId="{13E5A32B-61E8-4A79-82FE-0AC38D5F9AB5}">
      <dgm:prSet/>
      <dgm:spPr/>
      <dgm:t>
        <a:bodyPr/>
        <a:lstStyle/>
        <a:p>
          <a:endParaRPr lang="ru-RU"/>
        </a:p>
      </dgm:t>
    </dgm:pt>
    <dgm:pt modelId="{7DE8209D-4B81-43DA-AFA7-834E9FAB920F}" type="sibTrans" cxnId="{13E5A32B-61E8-4A79-82FE-0AC38D5F9AB5}">
      <dgm:prSet/>
      <dgm:spPr/>
      <dgm:t>
        <a:bodyPr/>
        <a:lstStyle/>
        <a:p>
          <a:endParaRPr lang="ru-RU"/>
        </a:p>
      </dgm:t>
    </dgm:pt>
    <dgm:pt modelId="{1FFB4E53-32CD-4639-8FE4-4EE70E351270}" type="pres">
      <dgm:prSet presAssocID="{A9026785-9BFF-4A79-AEE4-0EE4C712AB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6CCDF9-4234-403B-A994-39D82DD9438B}" type="pres">
      <dgm:prSet presAssocID="{6C4D5B2C-75E2-4318-840B-1BF4C1B38079}" presName="parentText" presStyleLbl="node1" presStyleIdx="0" presStyleCnt="5" custScaleY="523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E80DF-1319-4080-B312-088A14D3BE60}" type="pres">
      <dgm:prSet presAssocID="{414B646C-8898-4468-963B-01AA6A3BF139}" presName="spacer" presStyleCnt="0"/>
      <dgm:spPr/>
    </dgm:pt>
    <dgm:pt modelId="{580E110B-7DE8-4B20-9E00-2DEE778B7983}" type="pres">
      <dgm:prSet presAssocID="{49AFDFDC-F9DC-48C8-BBE1-8F952E264E8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D1466D-2A63-4D8F-9F2A-F972919834D7}" type="pres">
      <dgm:prSet presAssocID="{7F3BE51D-3717-492A-999E-52569AD792ED}" presName="spacer" presStyleCnt="0"/>
      <dgm:spPr/>
    </dgm:pt>
    <dgm:pt modelId="{4BF71C7E-4C8A-4DA1-950C-4BDAADBDCB04}" type="pres">
      <dgm:prSet presAssocID="{6396723F-7793-4DA3-A63D-ACDC8EA56CBA}" presName="parentText" presStyleLbl="node1" presStyleIdx="2" presStyleCnt="5" custScaleY="801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3641F0-FCF4-4845-BF6D-A73F679FD464}" type="pres">
      <dgm:prSet presAssocID="{B164BC85-E109-41FF-8101-A5B08812EBE7}" presName="spacer" presStyleCnt="0"/>
      <dgm:spPr/>
    </dgm:pt>
    <dgm:pt modelId="{FD611DC5-951C-463E-AAD7-2BC432222D0D}" type="pres">
      <dgm:prSet presAssocID="{6F77D57B-C22D-43A1-AFEC-1D23E866A85D}" presName="parentText" presStyleLbl="node1" presStyleIdx="3" presStyleCnt="5" custScaleY="734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8583F2-6CBF-4F8D-8B1D-CD4D58671A17}" type="pres">
      <dgm:prSet presAssocID="{B22BE535-D072-4376-B8D9-7FD5E68FAB60}" presName="spacer" presStyleCnt="0"/>
      <dgm:spPr/>
    </dgm:pt>
    <dgm:pt modelId="{35BA97B7-8DA0-4FE2-8546-175C5D70A581}" type="pres">
      <dgm:prSet presAssocID="{B8774C08-407A-4798-B4FE-FE75C48B9E2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ED446C-4F7F-44F0-812E-71AF01DF696F}" srcId="{A9026785-9BFF-4A79-AEE4-0EE4C712AB3A}" destId="{6396723F-7793-4DA3-A63D-ACDC8EA56CBA}" srcOrd="2" destOrd="0" parTransId="{957BAAF6-3418-4261-A5BE-FF7C51022043}" sibTransId="{B164BC85-E109-41FF-8101-A5B08812EBE7}"/>
    <dgm:cxn modelId="{89F89037-537B-4257-9E67-73AEDA8CF0F2}" type="presOf" srcId="{6C4D5B2C-75E2-4318-840B-1BF4C1B38079}" destId="{466CCDF9-4234-403B-A994-39D82DD9438B}" srcOrd="0" destOrd="0" presId="urn:microsoft.com/office/officeart/2005/8/layout/vList2"/>
    <dgm:cxn modelId="{609FA9F5-D199-40B3-8A02-FA2696FEF622}" type="presOf" srcId="{6F77D57B-C22D-43A1-AFEC-1D23E866A85D}" destId="{FD611DC5-951C-463E-AAD7-2BC432222D0D}" srcOrd="0" destOrd="0" presId="urn:microsoft.com/office/officeart/2005/8/layout/vList2"/>
    <dgm:cxn modelId="{7F16CCD1-8B54-4135-A25B-AE93D69E3007}" type="presOf" srcId="{49AFDFDC-F9DC-48C8-BBE1-8F952E264E88}" destId="{580E110B-7DE8-4B20-9E00-2DEE778B7983}" srcOrd="0" destOrd="0" presId="urn:microsoft.com/office/officeart/2005/8/layout/vList2"/>
    <dgm:cxn modelId="{7C39F86E-6A88-47E1-A556-4B5C39073C00}" type="presOf" srcId="{B8774C08-407A-4798-B4FE-FE75C48B9E2F}" destId="{35BA97B7-8DA0-4FE2-8546-175C5D70A581}" srcOrd="0" destOrd="0" presId="urn:microsoft.com/office/officeart/2005/8/layout/vList2"/>
    <dgm:cxn modelId="{2F73E1AC-4F2D-4B02-AE62-0F824AE121C5}" type="presOf" srcId="{6396723F-7793-4DA3-A63D-ACDC8EA56CBA}" destId="{4BF71C7E-4C8A-4DA1-950C-4BDAADBDCB04}" srcOrd="0" destOrd="0" presId="urn:microsoft.com/office/officeart/2005/8/layout/vList2"/>
    <dgm:cxn modelId="{3F75D231-5ABB-49CA-8609-97A6B5A6E2D9}" type="presOf" srcId="{A9026785-9BFF-4A79-AEE4-0EE4C712AB3A}" destId="{1FFB4E53-32CD-4639-8FE4-4EE70E351270}" srcOrd="0" destOrd="0" presId="urn:microsoft.com/office/officeart/2005/8/layout/vList2"/>
    <dgm:cxn modelId="{7EFD52CA-A338-44C0-A73B-8BC53E57F3AA}" srcId="{A9026785-9BFF-4A79-AEE4-0EE4C712AB3A}" destId="{6C4D5B2C-75E2-4318-840B-1BF4C1B38079}" srcOrd="0" destOrd="0" parTransId="{FE59E4ED-B276-4568-B1C4-698CEE11E377}" sibTransId="{414B646C-8898-4468-963B-01AA6A3BF139}"/>
    <dgm:cxn modelId="{9AACD577-06E3-4C6F-AC8B-53EF0B709972}" srcId="{A9026785-9BFF-4A79-AEE4-0EE4C712AB3A}" destId="{6F77D57B-C22D-43A1-AFEC-1D23E866A85D}" srcOrd="3" destOrd="0" parTransId="{B9F969A4-1227-404B-8E36-5E43AD3590F8}" sibTransId="{B22BE535-D072-4376-B8D9-7FD5E68FAB60}"/>
    <dgm:cxn modelId="{13E5A32B-61E8-4A79-82FE-0AC38D5F9AB5}" srcId="{A9026785-9BFF-4A79-AEE4-0EE4C712AB3A}" destId="{B8774C08-407A-4798-B4FE-FE75C48B9E2F}" srcOrd="4" destOrd="0" parTransId="{DBF28B12-15AF-4BE4-8B31-6E69BACC52EC}" sibTransId="{7DE8209D-4B81-43DA-AFA7-834E9FAB920F}"/>
    <dgm:cxn modelId="{E0ADE3F6-819A-4212-ABBD-0C139847B62B}" srcId="{A9026785-9BFF-4A79-AEE4-0EE4C712AB3A}" destId="{49AFDFDC-F9DC-48C8-BBE1-8F952E264E88}" srcOrd="1" destOrd="0" parTransId="{F6A5B910-D45B-488C-8734-C2ACEC7F770B}" sibTransId="{7F3BE51D-3717-492A-999E-52569AD792ED}"/>
    <dgm:cxn modelId="{DD6B966B-FE72-4638-8C74-F5A47489DE90}" type="presParOf" srcId="{1FFB4E53-32CD-4639-8FE4-4EE70E351270}" destId="{466CCDF9-4234-403B-A994-39D82DD9438B}" srcOrd="0" destOrd="0" presId="urn:microsoft.com/office/officeart/2005/8/layout/vList2"/>
    <dgm:cxn modelId="{216FE50A-16C6-43CC-9192-13AE632574A2}" type="presParOf" srcId="{1FFB4E53-32CD-4639-8FE4-4EE70E351270}" destId="{FB1E80DF-1319-4080-B312-088A14D3BE60}" srcOrd="1" destOrd="0" presId="urn:microsoft.com/office/officeart/2005/8/layout/vList2"/>
    <dgm:cxn modelId="{6A15281B-69B3-40D1-840A-711A09A5775C}" type="presParOf" srcId="{1FFB4E53-32CD-4639-8FE4-4EE70E351270}" destId="{580E110B-7DE8-4B20-9E00-2DEE778B7983}" srcOrd="2" destOrd="0" presId="urn:microsoft.com/office/officeart/2005/8/layout/vList2"/>
    <dgm:cxn modelId="{65DA643C-2E04-40B6-A75C-B67059C1180A}" type="presParOf" srcId="{1FFB4E53-32CD-4639-8FE4-4EE70E351270}" destId="{44D1466D-2A63-4D8F-9F2A-F972919834D7}" srcOrd="3" destOrd="0" presId="urn:microsoft.com/office/officeart/2005/8/layout/vList2"/>
    <dgm:cxn modelId="{220E17E4-F14D-4595-AA16-454D072E3BBE}" type="presParOf" srcId="{1FFB4E53-32CD-4639-8FE4-4EE70E351270}" destId="{4BF71C7E-4C8A-4DA1-950C-4BDAADBDCB04}" srcOrd="4" destOrd="0" presId="urn:microsoft.com/office/officeart/2005/8/layout/vList2"/>
    <dgm:cxn modelId="{6A95F308-A610-4D97-905C-3490D913EE26}" type="presParOf" srcId="{1FFB4E53-32CD-4639-8FE4-4EE70E351270}" destId="{F93641F0-FCF4-4845-BF6D-A73F679FD464}" srcOrd="5" destOrd="0" presId="urn:microsoft.com/office/officeart/2005/8/layout/vList2"/>
    <dgm:cxn modelId="{D30EEE37-925A-4000-9280-F6275F1068C4}" type="presParOf" srcId="{1FFB4E53-32CD-4639-8FE4-4EE70E351270}" destId="{FD611DC5-951C-463E-AAD7-2BC432222D0D}" srcOrd="6" destOrd="0" presId="urn:microsoft.com/office/officeart/2005/8/layout/vList2"/>
    <dgm:cxn modelId="{87B462C2-4EE5-4A49-8732-1E8AA87D79C5}" type="presParOf" srcId="{1FFB4E53-32CD-4639-8FE4-4EE70E351270}" destId="{0F8583F2-6CBF-4F8D-8B1D-CD4D58671A17}" srcOrd="7" destOrd="0" presId="urn:microsoft.com/office/officeart/2005/8/layout/vList2"/>
    <dgm:cxn modelId="{E9C143A5-35B4-4426-859D-3AF909B39EBE}" type="presParOf" srcId="{1FFB4E53-32CD-4639-8FE4-4EE70E351270}" destId="{35BA97B7-8DA0-4FE2-8546-175C5D70A58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174888C-4C1F-4AF6-873A-8D511A63096B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0444929-4F75-4E7E-8CE3-F0D5926F0629}">
      <dgm:prSet/>
      <dgm:spPr/>
      <dgm:t>
        <a:bodyPr/>
        <a:lstStyle/>
        <a:p>
          <a:pPr rtl="0"/>
          <a:r>
            <a:rPr lang="ru-RU" dirty="0" smtClean="0"/>
            <a:t>Были направлены на тот же комплект компетенций и/или знаний, умений, практического опыта;</a:t>
          </a:r>
          <a:endParaRPr lang="ru-RU" dirty="0"/>
        </a:p>
      </dgm:t>
    </dgm:pt>
    <dgm:pt modelId="{D8CACFD6-4DAB-4ACB-B27E-F3AE9CD4A093}" type="parTrans" cxnId="{0061F14A-1216-43A5-8857-C187D515372F}">
      <dgm:prSet/>
      <dgm:spPr/>
      <dgm:t>
        <a:bodyPr/>
        <a:lstStyle/>
        <a:p>
          <a:endParaRPr lang="ru-RU"/>
        </a:p>
      </dgm:t>
    </dgm:pt>
    <dgm:pt modelId="{F0F395B7-B8F7-49A9-BD97-096ED13DE4CE}" type="sibTrans" cxnId="{0061F14A-1216-43A5-8857-C187D515372F}">
      <dgm:prSet/>
      <dgm:spPr/>
      <dgm:t>
        <a:bodyPr/>
        <a:lstStyle/>
        <a:p>
          <a:endParaRPr lang="ru-RU"/>
        </a:p>
      </dgm:t>
    </dgm:pt>
    <dgm:pt modelId="{1E790AD8-F959-473C-9577-2E3153A03E6E}">
      <dgm:prSet/>
      <dgm:spPr/>
      <dgm:t>
        <a:bodyPr/>
        <a:lstStyle/>
        <a:p>
          <a:pPr rtl="0"/>
          <a:r>
            <a:rPr lang="ru-RU" smtClean="0"/>
            <a:t>Были сходными с оценочными средствами, применяемыми для промежуточной аттестации по учебным дисциплинам и(или) их разделам, междисциплинарным курсам, профессиональным модулям ОПОП СПО;</a:t>
          </a:r>
          <a:endParaRPr lang="ru-RU"/>
        </a:p>
      </dgm:t>
    </dgm:pt>
    <dgm:pt modelId="{1FD6446C-E43B-4C09-A808-45856838859E}" type="parTrans" cxnId="{72755E3C-08B1-42FE-B8E0-A95146D1052B}">
      <dgm:prSet/>
      <dgm:spPr/>
      <dgm:t>
        <a:bodyPr/>
        <a:lstStyle/>
        <a:p>
          <a:endParaRPr lang="ru-RU"/>
        </a:p>
      </dgm:t>
    </dgm:pt>
    <dgm:pt modelId="{00CDCDEF-D750-468D-A40A-567B49206587}" type="sibTrans" cxnId="{72755E3C-08B1-42FE-B8E0-A95146D1052B}">
      <dgm:prSet/>
      <dgm:spPr/>
      <dgm:t>
        <a:bodyPr/>
        <a:lstStyle/>
        <a:p>
          <a:endParaRPr lang="ru-RU"/>
        </a:p>
      </dgm:t>
    </dgm:pt>
    <dgm:pt modelId="{5AA926C9-2719-48F4-85B1-1603EC4563CA}">
      <dgm:prSet/>
      <dgm:spPr/>
      <dgm:t>
        <a:bodyPr/>
        <a:lstStyle/>
        <a:p>
          <a:pPr rtl="0"/>
          <a:r>
            <a:rPr lang="ru-RU" smtClean="0"/>
            <a:t>Проводились в сходных условиях. </a:t>
          </a:r>
          <a:endParaRPr lang="ru-RU"/>
        </a:p>
      </dgm:t>
    </dgm:pt>
    <dgm:pt modelId="{0032CF6F-1E66-4CD0-A12F-248F03A3C25B}" type="parTrans" cxnId="{7603B850-35A4-403C-B748-811B3D0B5FD6}">
      <dgm:prSet/>
      <dgm:spPr/>
      <dgm:t>
        <a:bodyPr/>
        <a:lstStyle/>
        <a:p>
          <a:endParaRPr lang="ru-RU"/>
        </a:p>
      </dgm:t>
    </dgm:pt>
    <dgm:pt modelId="{8075EA30-3ACB-4FF4-8AC6-91BFD937ABC0}" type="sibTrans" cxnId="{7603B850-35A4-403C-B748-811B3D0B5FD6}">
      <dgm:prSet/>
      <dgm:spPr/>
      <dgm:t>
        <a:bodyPr/>
        <a:lstStyle/>
        <a:p>
          <a:endParaRPr lang="ru-RU"/>
        </a:p>
      </dgm:t>
    </dgm:pt>
    <dgm:pt modelId="{329241EE-9DA9-4654-8F56-10649754E194}" type="pres">
      <dgm:prSet presAssocID="{8174888C-4C1F-4AF6-873A-8D511A63096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7FD259-C794-4FFA-947F-9A9DEE03DB8E}" type="pres">
      <dgm:prSet presAssocID="{A0444929-4F75-4E7E-8CE3-F0D5926F0629}" presName="parentText" presStyleLbl="node1" presStyleIdx="0" presStyleCnt="3" custScaleY="545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7B5DC-A1A1-4FCE-B7CD-7DB022FF1236}" type="pres">
      <dgm:prSet presAssocID="{F0F395B7-B8F7-49A9-BD97-096ED13DE4CE}" presName="spacer" presStyleCnt="0"/>
      <dgm:spPr/>
    </dgm:pt>
    <dgm:pt modelId="{50725B23-F0C2-4E43-AAAD-A64709AAB1C2}" type="pres">
      <dgm:prSet presAssocID="{1E790AD8-F959-473C-9577-2E3153A03E6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5A1EE3-E6B7-40D0-8D40-D040C668023D}" type="pres">
      <dgm:prSet presAssocID="{00CDCDEF-D750-468D-A40A-567B49206587}" presName="spacer" presStyleCnt="0"/>
      <dgm:spPr/>
    </dgm:pt>
    <dgm:pt modelId="{8E48D785-3FBE-46E6-A591-3F1A49FF756D}" type="pres">
      <dgm:prSet presAssocID="{5AA926C9-2719-48F4-85B1-1603EC4563CA}" presName="parentText" presStyleLbl="node1" presStyleIdx="2" presStyleCnt="3" custScaleY="526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03B850-35A4-403C-B748-811B3D0B5FD6}" srcId="{8174888C-4C1F-4AF6-873A-8D511A63096B}" destId="{5AA926C9-2719-48F4-85B1-1603EC4563CA}" srcOrd="2" destOrd="0" parTransId="{0032CF6F-1E66-4CD0-A12F-248F03A3C25B}" sibTransId="{8075EA30-3ACB-4FF4-8AC6-91BFD937ABC0}"/>
    <dgm:cxn modelId="{72755E3C-08B1-42FE-B8E0-A95146D1052B}" srcId="{8174888C-4C1F-4AF6-873A-8D511A63096B}" destId="{1E790AD8-F959-473C-9577-2E3153A03E6E}" srcOrd="1" destOrd="0" parTransId="{1FD6446C-E43B-4C09-A808-45856838859E}" sibTransId="{00CDCDEF-D750-468D-A40A-567B49206587}"/>
    <dgm:cxn modelId="{3551EB84-4CE8-40D9-B34C-7DA012A3BF9A}" type="presOf" srcId="{1E790AD8-F959-473C-9577-2E3153A03E6E}" destId="{50725B23-F0C2-4E43-AAAD-A64709AAB1C2}" srcOrd="0" destOrd="0" presId="urn:microsoft.com/office/officeart/2005/8/layout/vList2"/>
    <dgm:cxn modelId="{4F1EA56A-D2AD-4B9B-92A9-77952C037A83}" type="presOf" srcId="{5AA926C9-2719-48F4-85B1-1603EC4563CA}" destId="{8E48D785-3FBE-46E6-A591-3F1A49FF756D}" srcOrd="0" destOrd="0" presId="urn:microsoft.com/office/officeart/2005/8/layout/vList2"/>
    <dgm:cxn modelId="{0061F14A-1216-43A5-8857-C187D515372F}" srcId="{8174888C-4C1F-4AF6-873A-8D511A63096B}" destId="{A0444929-4F75-4E7E-8CE3-F0D5926F0629}" srcOrd="0" destOrd="0" parTransId="{D8CACFD6-4DAB-4ACB-B27E-F3AE9CD4A093}" sibTransId="{F0F395B7-B8F7-49A9-BD97-096ED13DE4CE}"/>
    <dgm:cxn modelId="{D41D739C-031C-4718-8831-9E4DDC3C6EB0}" type="presOf" srcId="{A0444929-4F75-4E7E-8CE3-F0D5926F0629}" destId="{4D7FD259-C794-4FFA-947F-9A9DEE03DB8E}" srcOrd="0" destOrd="0" presId="urn:microsoft.com/office/officeart/2005/8/layout/vList2"/>
    <dgm:cxn modelId="{C8AFFAD0-CD89-4623-B07B-547F39A32FA0}" type="presOf" srcId="{8174888C-4C1F-4AF6-873A-8D511A63096B}" destId="{329241EE-9DA9-4654-8F56-10649754E194}" srcOrd="0" destOrd="0" presId="urn:microsoft.com/office/officeart/2005/8/layout/vList2"/>
    <dgm:cxn modelId="{83A8733A-A2FC-4A7F-AEC3-84DE357F8138}" type="presParOf" srcId="{329241EE-9DA9-4654-8F56-10649754E194}" destId="{4D7FD259-C794-4FFA-947F-9A9DEE03DB8E}" srcOrd="0" destOrd="0" presId="urn:microsoft.com/office/officeart/2005/8/layout/vList2"/>
    <dgm:cxn modelId="{7DDCA8B0-0A51-45FB-9B98-964B605595B4}" type="presParOf" srcId="{329241EE-9DA9-4654-8F56-10649754E194}" destId="{3BA7B5DC-A1A1-4FCE-B7CD-7DB022FF1236}" srcOrd="1" destOrd="0" presId="urn:microsoft.com/office/officeart/2005/8/layout/vList2"/>
    <dgm:cxn modelId="{64A61ED7-AADF-4D27-85D0-3779C3A174F2}" type="presParOf" srcId="{329241EE-9DA9-4654-8F56-10649754E194}" destId="{50725B23-F0C2-4E43-AAAD-A64709AAB1C2}" srcOrd="2" destOrd="0" presId="urn:microsoft.com/office/officeart/2005/8/layout/vList2"/>
    <dgm:cxn modelId="{AFB1F1BF-213E-4D6A-A606-807514DE50AF}" type="presParOf" srcId="{329241EE-9DA9-4654-8F56-10649754E194}" destId="{C35A1EE3-E6B7-40D0-8D40-D040C668023D}" srcOrd="3" destOrd="0" presId="urn:microsoft.com/office/officeart/2005/8/layout/vList2"/>
    <dgm:cxn modelId="{DB3E85F7-D7E1-4FA6-B2D8-8C881A58E632}" type="presParOf" srcId="{329241EE-9DA9-4654-8F56-10649754E194}" destId="{8E48D785-3FBE-46E6-A591-3F1A49FF756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E8CDC0-D1FD-4ABE-AA76-EBAD5A9B0B9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C3CEE97-8281-47FD-A473-8E718B031FFF}">
      <dgm:prSet/>
      <dgm:spPr/>
      <dgm:t>
        <a:bodyPr/>
        <a:lstStyle/>
        <a:p>
          <a:pPr rtl="0"/>
          <a:r>
            <a:rPr lang="ru-RU" dirty="0" smtClean="0"/>
            <a:t>Под учебным модулем в данном случае понимается часть образовательной программы</a:t>
          </a:r>
          <a:r>
            <a:rPr lang="ru-RU" b="1" dirty="0" smtClean="0"/>
            <a:t> </a:t>
          </a:r>
          <a:r>
            <a:rPr lang="ru-RU" dirty="0" smtClean="0"/>
            <a:t>(нескольких программ) ДПО, направленная на совершенствование и (или) получение новой компетенции, необходимой для профессиональной деятельности, и (или) повышение профессионального уровня в рамках имеющейся квалификации. </a:t>
          </a:r>
          <a:endParaRPr lang="ru-RU" dirty="0"/>
        </a:p>
      </dgm:t>
    </dgm:pt>
    <dgm:pt modelId="{B17ED2DA-9A4F-4D93-9918-87DC24761A43}" type="parTrans" cxnId="{E1FDFE7E-CC26-400F-A3E1-F09B009B2F4F}">
      <dgm:prSet/>
      <dgm:spPr/>
      <dgm:t>
        <a:bodyPr/>
        <a:lstStyle/>
        <a:p>
          <a:endParaRPr lang="ru-RU"/>
        </a:p>
      </dgm:t>
    </dgm:pt>
    <dgm:pt modelId="{382E761B-3FCB-418D-AF29-D78AF9EFA847}" type="sibTrans" cxnId="{E1FDFE7E-CC26-400F-A3E1-F09B009B2F4F}">
      <dgm:prSet/>
      <dgm:spPr/>
      <dgm:t>
        <a:bodyPr/>
        <a:lstStyle/>
        <a:p>
          <a:endParaRPr lang="ru-RU"/>
        </a:p>
      </dgm:t>
    </dgm:pt>
    <dgm:pt modelId="{0DFFD1A9-3808-40CA-9871-732A5C267A9A}">
      <dgm:prSet/>
      <dgm:spPr/>
      <dgm:t>
        <a:bodyPr/>
        <a:lstStyle/>
        <a:p>
          <a:pPr rtl="0"/>
          <a:r>
            <a:rPr lang="ru-RU" smtClean="0"/>
            <a:t>Модуль имеет «входные требования» в виде набора планируемых   компетенций и результатов обучения (знаний, умений, владений и (или) практического опыта) которые в совокупности должны обеспечить обучающемуся освоение заявленной компетенции (группы компетенций). </a:t>
          </a:r>
          <a:endParaRPr lang="ru-RU"/>
        </a:p>
      </dgm:t>
    </dgm:pt>
    <dgm:pt modelId="{1513CCD7-5BBD-4364-8B27-3B5AE19CC2CF}" type="parTrans" cxnId="{8BA3043D-645D-458E-B7C5-ACB34D5D7D4C}">
      <dgm:prSet/>
      <dgm:spPr/>
      <dgm:t>
        <a:bodyPr/>
        <a:lstStyle/>
        <a:p>
          <a:endParaRPr lang="ru-RU"/>
        </a:p>
      </dgm:t>
    </dgm:pt>
    <dgm:pt modelId="{F2D3DD99-03C6-42DF-8132-9D21A169C06F}" type="sibTrans" cxnId="{8BA3043D-645D-458E-B7C5-ACB34D5D7D4C}">
      <dgm:prSet/>
      <dgm:spPr/>
      <dgm:t>
        <a:bodyPr/>
        <a:lstStyle/>
        <a:p>
          <a:endParaRPr lang="ru-RU"/>
        </a:p>
      </dgm:t>
    </dgm:pt>
    <dgm:pt modelId="{F897F8CE-25EF-4779-ABE4-A4A685F02FD2}" type="pres">
      <dgm:prSet presAssocID="{B6E8CDC0-D1FD-4ABE-AA76-EBAD5A9B0B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B0E1C2-75BA-4C8C-A691-78F3AD656B37}" type="pres">
      <dgm:prSet presAssocID="{7C3CEE97-8281-47FD-A473-8E718B031FF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073228-3AE3-4D7E-B158-5AD1D04F5B7E}" type="pres">
      <dgm:prSet presAssocID="{382E761B-3FCB-418D-AF29-D78AF9EFA847}" presName="spacer" presStyleCnt="0"/>
      <dgm:spPr/>
    </dgm:pt>
    <dgm:pt modelId="{7364AB91-3264-400D-8972-9E9C333A69B8}" type="pres">
      <dgm:prSet presAssocID="{0DFFD1A9-3808-40CA-9871-732A5C267A9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EEA370-7088-45DE-8B05-925FC205283D}" type="presOf" srcId="{B6E8CDC0-D1FD-4ABE-AA76-EBAD5A9B0B9B}" destId="{F897F8CE-25EF-4779-ABE4-A4A685F02FD2}" srcOrd="0" destOrd="0" presId="urn:microsoft.com/office/officeart/2005/8/layout/vList2"/>
    <dgm:cxn modelId="{8BA3043D-645D-458E-B7C5-ACB34D5D7D4C}" srcId="{B6E8CDC0-D1FD-4ABE-AA76-EBAD5A9B0B9B}" destId="{0DFFD1A9-3808-40CA-9871-732A5C267A9A}" srcOrd="1" destOrd="0" parTransId="{1513CCD7-5BBD-4364-8B27-3B5AE19CC2CF}" sibTransId="{F2D3DD99-03C6-42DF-8132-9D21A169C06F}"/>
    <dgm:cxn modelId="{E1FDFE7E-CC26-400F-A3E1-F09B009B2F4F}" srcId="{B6E8CDC0-D1FD-4ABE-AA76-EBAD5A9B0B9B}" destId="{7C3CEE97-8281-47FD-A473-8E718B031FFF}" srcOrd="0" destOrd="0" parTransId="{B17ED2DA-9A4F-4D93-9918-87DC24761A43}" sibTransId="{382E761B-3FCB-418D-AF29-D78AF9EFA847}"/>
    <dgm:cxn modelId="{2121C235-7501-4802-B901-51698B8BF39D}" type="presOf" srcId="{7C3CEE97-8281-47FD-A473-8E718B031FFF}" destId="{5FB0E1C2-75BA-4C8C-A691-78F3AD656B37}" srcOrd="0" destOrd="0" presId="urn:microsoft.com/office/officeart/2005/8/layout/vList2"/>
    <dgm:cxn modelId="{45945C14-4FC4-430C-AE3A-31078C347837}" type="presOf" srcId="{0DFFD1A9-3808-40CA-9871-732A5C267A9A}" destId="{7364AB91-3264-400D-8972-9E9C333A69B8}" srcOrd="0" destOrd="0" presId="urn:microsoft.com/office/officeart/2005/8/layout/vList2"/>
    <dgm:cxn modelId="{086000E4-CFC1-4657-AE35-FB5E17F12FE6}" type="presParOf" srcId="{F897F8CE-25EF-4779-ABE4-A4A685F02FD2}" destId="{5FB0E1C2-75BA-4C8C-A691-78F3AD656B37}" srcOrd="0" destOrd="0" presId="urn:microsoft.com/office/officeart/2005/8/layout/vList2"/>
    <dgm:cxn modelId="{53F85DE3-8C43-42C3-8AB3-DF06FC33BA98}" type="presParOf" srcId="{F897F8CE-25EF-4779-ABE4-A4A685F02FD2}" destId="{FA073228-3AE3-4D7E-B158-5AD1D04F5B7E}" srcOrd="1" destOrd="0" presId="urn:microsoft.com/office/officeart/2005/8/layout/vList2"/>
    <dgm:cxn modelId="{E108BF5D-A125-46C7-BC48-9F9CE84736A9}" type="presParOf" srcId="{F897F8CE-25EF-4779-ABE4-A4A685F02FD2}" destId="{7364AB91-3264-400D-8972-9E9C333A69B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E2C285-C574-40E1-B057-9E7B3D75CFFA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2AC2CFE7-99EB-420D-8FBB-34F624C67E51}">
      <dgm:prSet/>
      <dgm:spPr/>
      <dgm:t>
        <a:bodyPr/>
        <a:lstStyle/>
        <a:p>
          <a:pPr algn="ctr" rtl="0"/>
          <a:r>
            <a:rPr lang="ru-RU" dirty="0" smtClean="0"/>
            <a:t>Основной целью системы внутреннего признания модулей ДПП является обеспечение процессов интеграции модульных технологий дополнительного профессионального образования в процессы основной деятельности профессиональных образовательных организаций, включая разработку типовой нормативной базы профессиональных образовательных организаций (ПОО).</a:t>
          </a:r>
          <a:endParaRPr lang="ru-RU" dirty="0"/>
        </a:p>
      </dgm:t>
    </dgm:pt>
    <dgm:pt modelId="{CE40A043-E9B2-4EEB-B510-0B795E609178}" type="parTrans" cxnId="{7E75E35F-1220-426A-B9C8-481FA78EF6C7}">
      <dgm:prSet/>
      <dgm:spPr/>
      <dgm:t>
        <a:bodyPr/>
        <a:lstStyle/>
        <a:p>
          <a:endParaRPr lang="ru-RU"/>
        </a:p>
      </dgm:t>
    </dgm:pt>
    <dgm:pt modelId="{EF629CA9-0060-4209-9B97-85CDB2EAD329}" type="sibTrans" cxnId="{7E75E35F-1220-426A-B9C8-481FA78EF6C7}">
      <dgm:prSet/>
      <dgm:spPr/>
      <dgm:t>
        <a:bodyPr/>
        <a:lstStyle/>
        <a:p>
          <a:endParaRPr lang="ru-RU"/>
        </a:p>
      </dgm:t>
    </dgm:pt>
    <dgm:pt modelId="{FE7272C9-9475-4A6F-A443-6CF5BB5373F9}" type="pres">
      <dgm:prSet presAssocID="{BEE2C285-C574-40E1-B057-9E7B3D75CFF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317FABC-CC28-4E5A-89C4-E2D3A7458F3F}" type="pres">
      <dgm:prSet presAssocID="{2AC2CFE7-99EB-420D-8FBB-34F624C67E5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FCBC77-D301-4CDD-886E-CC96A6867761}" type="presOf" srcId="{2AC2CFE7-99EB-420D-8FBB-34F624C67E51}" destId="{7317FABC-CC28-4E5A-89C4-E2D3A7458F3F}" srcOrd="0" destOrd="0" presId="urn:microsoft.com/office/officeart/2005/8/layout/vList2"/>
    <dgm:cxn modelId="{7E75E35F-1220-426A-B9C8-481FA78EF6C7}" srcId="{BEE2C285-C574-40E1-B057-9E7B3D75CFFA}" destId="{2AC2CFE7-99EB-420D-8FBB-34F624C67E51}" srcOrd="0" destOrd="0" parTransId="{CE40A043-E9B2-4EEB-B510-0B795E609178}" sibTransId="{EF629CA9-0060-4209-9B97-85CDB2EAD329}"/>
    <dgm:cxn modelId="{45263878-1E9B-471B-B7AF-D74BB9749891}" type="presOf" srcId="{BEE2C285-C574-40E1-B057-9E7B3D75CFFA}" destId="{FE7272C9-9475-4A6F-A443-6CF5BB5373F9}" srcOrd="0" destOrd="0" presId="urn:microsoft.com/office/officeart/2005/8/layout/vList2"/>
    <dgm:cxn modelId="{C4B8C23A-1181-4481-8503-76B744196BE8}" type="presParOf" srcId="{FE7272C9-9475-4A6F-A443-6CF5BB5373F9}" destId="{7317FABC-CC28-4E5A-89C4-E2D3A7458F3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ACA184-A81E-4135-9ADC-B551BFBC71E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192F5A-19B9-4E44-85EF-541B5CAAA05D}">
      <dgm:prSet/>
      <dgm:spPr/>
      <dgm:t>
        <a:bodyPr/>
        <a:lstStyle/>
        <a:p>
          <a:pPr rtl="0"/>
          <a:r>
            <a:rPr lang="ru-RU" dirty="0" smtClean="0"/>
            <a:t>В контексте признания результатов освоения модулей ДПП и зачета их в ОПОП СПО необходимо </a:t>
          </a:r>
          <a:r>
            <a:rPr lang="ru-RU" b="1" dirty="0" smtClean="0">
              <a:solidFill>
                <a:srgbClr val="FF0000"/>
              </a:solidFill>
            </a:rPr>
            <a:t>сопоставить результаты обучения</a:t>
          </a:r>
          <a:r>
            <a:rPr lang="ru-RU" dirty="0" smtClean="0"/>
            <a:t>, полученные в процессе освоения модульных программ ДПО, и учебных предметов, курсов, дисциплин (модулей), практики, предусмотренных в основных образовательных программах среднего профессионального образования. </a:t>
          </a:r>
          <a:endParaRPr lang="ru-RU" dirty="0"/>
        </a:p>
      </dgm:t>
    </dgm:pt>
    <dgm:pt modelId="{346896C3-D8D0-4DB7-8864-377326770228}" type="parTrans" cxnId="{7864C191-2999-466E-85FD-BFB1753FF48F}">
      <dgm:prSet/>
      <dgm:spPr/>
      <dgm:t>
        <a:bodyPr/>
        <a:lstStyle/>
        <a:p>
          <a:endParaRPr lang="ru-RU"/>
        </a:p>
      </dgm:t>
    </dgm:pt>
    <dgm:pt modelId="{3B3FAA35-E1DE-4E65-9908-4390AA3574AD}" type="sibTrans" cxnId="{7864C191-2999-466E-85FD-BFB1753FF48F}">
      <dgm:prSet/>
      <dgm:spPr/>
      <dgm:t>
        <a:bodyPr/>
        <a:lstStyle/>
        <a:p>
          <a:endParaRPr lang="ru-RU"/>
        </a:p>
      </dgm:t>
    </dgm:pt>
    <dgm:pt modelId="{6A3B85E5-15C9-4C89-8591-69FD1FB8B232}" type="pres">
      <dgm:prSet presAssocID="{ABACA184-A81E-4135-9ADC-B551BFBC71E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1131CB-CAE4-4EE8-A72E-5CD179457766}" type="pres">
      <dgm:prSet presAssocID="{4B192F5A-19B9-4E44-85EF-541B5CAAA05D}" presName="circle1" presStyleLbl="node1" presStyleIdx="0" presStyleCnt="1"/>
      <dgm:spPr/>
    </dgm:pt>
    <dgm:pt modelId="{DA1ADEA2-3EE3-4B98-A26E-2A9E00FD58E6}" type="pres">
      <dgm:prSet presAssocID="{4B192F5A-19B9-4E44-85EF-541B5CAAA05D}" presName="space" presStyleCnt="0"/>
      <dgm:spPr/>
    </dgm:pt>
    <dgm:pt modelId="{D801149A-D374-4234-B43A-E2CC6CF1D7CC}" type="pres">
      <dgm:prSet presAssocID="{4B192F5A-19B9-4E44-85EF-541B5CAAA05D}" presName="rect1" presStyleLbl="alignAcc1" presStyleIdx="0" presStyleCnt="1"/>
      <dgm:spPr/>
      <dgm:t>
        <a:bodyPr/>
        <a:lstStyle/>
        <a:p>
          <a:endParaRPr lang="ru-RU"/>
        </a:p>
      </dgm:t>
    </dgm:pt>
    <dgm:pt modelId="{10CD7A56-7C5F-418F-BC1A-83F9474D3512}" type="pres">
      <dgm:prSet presAssocID="{4B192F5A-19B9-4E44-85EF-541B5CAAA05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01CD8B-2408-4E27-A9C9-6D4931AB9C20}" type="presOf" srcId="{ABACA184-A81E-4135-9ADC-B551BFBC71EB}" destId="{6A3B85E5-15C9-4C89-8591-69FD1FB8B232}" srcOrd="0" destOrd="0" presId="urn:microsoft.com/office/officeart/2005/8/layout/target3"/>
    <dgm:cxn modelId="{7864C191-2999-466E-85FD-BFB1753FF48F}" srcId="{ABACA184-A81E-4135-9ADC-B551BFBC71EB}" destId="{4B192F5A-19B9-4E44-85EF-541B5CAAA05D}" srcOrd="0" destOrd="0" parTransId="{346896C3-D8D0-4DB7-8864-377326770228}" sibTransId="{3B3FAA35-E1DE-4E65-9908-4390AA3574AD}"/>
    <dgm:cxn modelId="{3E980256-EC2C-4C6A-8395-9B2D3AADB546}" type="presOf" srcId="{4B192F5A-19B9-4E44-85EF-541B5CAAA05D}" destId="{D801149A-D374-4234-B43A-E2CC6CF1D7CC}" srcOrd="0" destOrd="0" presId="urn:microsoft.com/office/officeart/2005/8/layout/target3"/>
    <dgm:cxn modelId="{C1F1F83C-59E0-4169-BD79-5A33E1DA720D}" type="presOf" srcId="{4B192F5A-19B9-4E44-85EF-541B5CAAA05D}" destId="{10CD7A56-7C5F-418F-BC1A-83F9474D3512}" srcOrd="1" destOrd="0" presId="urn:microsoft.com/office/officeart/2005/8/layout/target3"/>
    <dgm:cxn modelId="{A115F175-A514-4088-A63B-EC68FE0A2FE6}" type="presParOf" srcId="{6A3B85E5-15C9-4C89-8591-69FD1FB8B232}" destId="{951131CB-CAE4-4EE8-A72E-5CD179457766}" srcOrd="0" destOrd="0" presId="urn:microsoft.com/office/officeart/2005/8/layout/target3"/>
    <dgm:cxn modelId="{C8769E34-C9CF-492E-87A9-76E5FE861E43}" type="presParOf" srcId="{6A3B85E5-15C9-4C89-8591-69FD1FB8B232}" destId="{DA1ADEA2-3EE3-4B98-A26E-2A9E00FD58E6}" srcOrd="1" destOrd="0" presId="urn:microsoft.com/office/officeart/2005/8/layout/target3"/>
    <dgm:cxn modelId="{015F9B13-35B8-4655-AF58-8013E01A0342}" type="presParOf" srcId="{6A3B85E5-15C9-4C89-8591-69FD1FB8B232}" destId="{D801149A-D374-4234-B43A-E2CC6CF1D7CC}" srcOrd="2" destOrd="0" presId="urn:microsoft.com/office/officeart/2005/8/layout/target3"/>
    <dgm:cxn modelId="{9ED817A2-20B4-43CE-9602-3FD6C89C7001}" type="presParOf" srcId="{6A3B85E5-15C9-4C89-8591-69FD1FB8B232}" destId="{10CD7A56-7C5F-418F-BC1A-83F9474D3512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7DCF1B0-3BF5-428C-96C4-C90CE2113AD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5C6870-2BC4-4D61-B0D3-A4ECD5E4E46B}">
      <dgm:prSet/>
      <dgm:spPr/>
      <dgm:t>
        <a:bodyPr/>
        <a:lstStyle/>
        <a:p>
          <a:pPr rtl="0"/>
          <a:r>
            <a:rPr lang="ru-RU" dirty="0" smtClean="0"/>
            <a:t>компетенции, и соответствующие им знания и умения, освоенные в рамках модуля ДПП;</a:t>
          </a:r>
          <a:endParaRPr lang="ru-RU" dirty="0"/>
        </a:p>
      </dgm:t>
    </dgm:pt>
    <dgm:pt modelId="{35406B3B-BCA6-4D72-BBFA-709D2446F0C9}" type="parTrans" cxnId="{CA3AFB85-0448-45EE-8B31-C399F9FF65EC}">
      <dgm:prSet/>
      <dgm:spPr/>
      <dgm:t>
        <a:bodyPr/>
        <a:lstStyle/>
        <a:p>
          <a:endParaRPr lang="ru-RU"/>
        </a:p>
      </dgm:t>
    </dgm:pt>
    <dgm:pt modelId="{542AC6CB-CBA9-4B0B-8936-6CAAF4527A42}" type="sibTrans" cxnId="{CA3AFB85-0448-45EE-8B31-C399F9FF65EC}">
      <dgm:prSet/>
      <dgm:spPr/>
      <dgm:t>
        <a:bodyPr/>
        <a:lstStyle/>
        <a:p>
          <a:endParaRPr lang="ru-RU"/>
        </a:p>
      </dgm:t>
    </dgm:pt>
    <dgm:pt modelId="{6840EF64-86EB-42CF-931B-3C0057009FF2}">
      <dgm:prSet/>
      <dgm:spPr/>
      <dgm:t>
        <a:bodyPr/>
        <a:lstStyle/>
        <a:p>
          <a:pPr rtl="0"/>
          <a:r>
            <a:rPr lang="ru-RU" smtClean="0"/>
            <a:t>справки об обучении или о периоде обучения, которые могут быть выданы обучающимся по результатам успешного освоения модуля ДПП.</a:t>
          </a:r>
          <a:endParaRPr lang="ru-RU"/>
        </a:p>
      </dgm:t>
    </dgm:pt>
    <dgm:pt modelId="{3FE75F37-84A8-472D-B0F8-FE395D5B681F}" type="parTrans" cxnId="{101B92AA-A327-4310-A549-F7F6649DFCFB}">
      <dgm:prSet/>
      <dgm:spPr/>
      <dgm:t>
        <a:bodyPr/>
        <a:lstStyle/>
        <a:p>
          <a:endParaRPr lang="ru-RU"/>
        </a:p>
      </dgm:t>
    </dgm:pt>
    <dgm:pt modelId="{0160C220-EBBE-4FA0-A13C-DA9AEDB1CA5E}" type="sibTrans" cxnId="{101B92AA-A327-4310-A549-F7F6649DFCFB}">
      <dgm:prSet/>
      <dgm:spPr/>
      <dgm:t>
        <a:bodyPr/>
        <a:lstStyle/>
        <a:p>
          <a:endParaRPr lang="ru-RU"/>
        </a:p>
      </dgm:t>
    </dgm:pt>
    <dgm:pt modelId="{2353C2CD-64FF-41BF-BA37-AB09473345ED}" type="pres">
      <dgm:prSet presAssocID="{97DCF1B0-3BF5-428C-96C4-C90CE2113A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EFE85F-07C4-4CDE-8A6A-34C4DB779B0E}" type="pres">
      <dgm:prSet presAssocID="{405C6870-2BC4-4D61-B0D3-A4ECD5E4E46B}" presName="parentText" presStyleLbl="node1" presStyleIdx="0" presStyleCnt="2" custScaleY="586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CDE3C-E3A1-413D-9613-8D50211D20B7}" type="pres">
      <dgm:prSet presAssocID="{542AC6CB-CBA9-4B0B-8936-6CAAF4527A42}" presName="spacer" presStyleCnt="0"/>
      <dgm:spPr/>
    </dgm:pt>
    <dgm:pt modelId="{76C479CE-FF34-45AE-81CB-6C00F0601C71}" type="pres">
      <dgm:prSet presAssocID="{6840EF64-86EB-42CF-931B-3C0057009FF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22D974-D822-4140-9F8D-DB59F30BE5A4}" type="presOf" srcId="{97DCF1B0-3BF5-428C-96C4-C90CE2113AD9}" destId="{2353C2CD-64FF-41BF-BA37-AB09473345ED}" srcOrd="0" destOrd="0" presId="urn:microsoft.com/office/officeart/2005/8/layout/vList2"/>
    <dgm:cxn modelId="{A890ED45-54AB-4AAA-93B4-A609FFD1B6F5}" type="presOf" srcId="{405C6870-2BC4-4D61-B0D3-A4ECD5E4E46B}" destId="{27EFE85F-07C4-4CDE-8A6A-34C4DB779B0E}" srcOrd="0" destOrd="0" presId="urn:microsoft.com/office/officeart/2005/8/layout/vList2"/>
    <dgm:cxn modelId="{A429CC37-E080-4F56-AD01-53A6F2F5F6BC}" type="presOf" srcId="{6840EF64-86EB-42CF-931B-3C0057009FF2}" destId="{76C479CE-FF34-45AE-81CB-6C00F0601C71}" srcOrd="0" destOrd="0" presId="urn:microsoft.com/office/officeart/2005/8/layout/vList2"/>
    <dgm:cxn modelId="{101B92AA-A327-4310-A549-F7F6649DFCFB}" srcId="{97DCF1B0-3BF5-428C-96C4-C90CE2113AD9}" destId="{6840EF64-86EB-42CF-931B-3C0057009FF2}" srcOrd="1" destOrd="0" parTransId="{3FE75F37-84A8-472D-B0F8-FE395D5B681F}" sibTransId="{0160C220-EBBE-4FA0-A13C-DA9AEDB1CA5E}"/>
    <dgm:cxn modelId="{CA3AFB85-0448-45EE-8B31-C399F9FF65EC}" srcId="{97DCF1B0-3BF5-428C-96C4-C90CE2113AD9}" destId="{405C6870-2BC4-4D61-B0D3-A4ECD5E4E46B}" srcOrd="0" destOrd="0" parTransId="{35406B3B-BCA6-4D72-BBFA-709D2446F0C9}" sibTransId="{542AC6CB-CBA9-4B0B-8936-6CAAF4527A42}"/>
    <dgm:cxn modelId="{B8D0DC39-DD08-4A85-BA03-DC49A6D0FF6A}" type="presParOf" srcId="{2353C2CD-64FF-41BF-BA37-AB09473345ED}" destId="{27EFE85F-07C4-4CDE-8A6A-34C4DB779B0E}" srcOrd="0" destOrd="0" presId="urn:microsoft.com/office/officeart/2005/8/layout/vList2"/>
    <dgm:cxn modelId="{C7535B4D-A7DD-4004-A3BB-16D0C21F75DB}" type="presParOf" srcId="{2353C2CD-64FF-41BF-BA37-AB09473345ED}" destId="{DD6CDE3C-E3A1-413D-9613-8D50211D20B7}" srcOrd="1" destOrd="0" presId="urn:microsoft.com/office/officeart/2005/8/layout/vList2"/>
    <dgm:cxn modelId="{1011D172-C462-474C-9525-11BAB16FCC70}" type="presParOf" srcId="{2353C2CD-64FF-41BF-BA37-AB09473345ED}" destId="{76C479CE-FF34-45AE-81CB-6C00F0601C7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3FAEE69-B6B6-47EB-8ADF-0A7D021B201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A19147-99C4-44E2-97F8-C7C3F69307A3}">
      <dgm:prSet/>
      <dgm:spPr/>
      <dgm:t>
        <a:bodyPr/>
        <a:lstStyle/>
        <a:p>
          <a:pPr rtl="0"/>
          <a:r>
            <a:rPr lang="ru-RU" b="1" dirty="0" smtClean="0"/>
            <a:t>Сокращение сроков обучения</a:t>
          </a:r>
          <a:r>
            <a:rPr lang="ru-RU" dirty="0" smtClean="0"/>
            <a:t>;</a:t>
          </a:r>
          <a:endParaRPr lang="ru-RU" dirty="0"/>
        </a:p>
      </dgm:t>
    </dgm:pt>
    <dgm:pt modelId="{C817C5C7-25BF-4C66-BCCF-89C33747C189}" type="parTrans" cxnId="{54EEA275-8E38-44C0-B06C-C58ABDC63FE4}">
      <dgm:prSet/>
      <dgm:spPr/>
      <dgm:t>
        <a:bodyPr/>
        <a:lstStyle/>
        <a:p>
          <a:endParaRPr lang="ru-RU"/>
        </a:p>
      </dgm:t>
    </dgm:pt>
    <dgm:pt modelId="{6DAB0A86-4479-455D-B742-53F3C4904E34}" type="sibTrans" cxnId="{54EEA275-8E38-44C0-B06C-C58ABDC63FE4}">
      <dgm:prSet/>
      <dgm:spPr/>
      <dgm:t>
        <a:bodyPr/>
        <a:lstStyle/>
        <a:p>
          <a:endParaRPr lang="ru-RU"/>
        </a:p>
      </dgm:t>
    </dgm:pt>
    <dgm:pt modelId="{4048DC39-E3D1-4BCF-A3D2-0E9C1E045A65}">
      <dgm:prSet/>
      <dgm:spPr/>
      <dgm:t>
        <a:bodyPr/>
        <a:lstStyle/>
        <a:p>
          <a:pPr rtl="0"/>
          <a:r>
            <a:rPr lang="ru-RU" dirty="0" smtClean="0"/>
            <a:t>Возможность  обучения по </a:t>
          </a:r>
          <a:r>
            <a:rPr lang="ru-RU" b="1" dirty="0" smtClean="0"/>
            <a:t>индивидуальному учебному плану</a:t>
          </a:r>
          <a:r>
            <a:rPr lang="ru-RU" dirty="0" smtClean="0"/>
            <a:t>, который формирует </a:t>
          </a:r>
          <a:r>
            <a:rPr lang="ru-RU" b="1" dirty="0" smtClean="0"/>
            <a:t>индивидуальную образовательную траекторию </a:t>
          </a:r>
          <a:r>
            <a:rPr lang="ru-RU" dirty="0" smtClean="0"/>
            <a:t>обучающегося</a:t>
          </a:r>
          <a:endParaRPr lang="ru-RU" dirty="0"/>
        </a:p>
      </dgm:t>
    </dgm:pt>
    <dgm:pt modelId="{B497B22C-11F1-4AAB-8F7C-812EEC4CD7EA}" type="parTrans" cxnId="{F2589C02-DDB7-4394-A05F-A2FD9A2DEAA2}">
      <dgm:prSet/>
      <dgm:spPr/>
      <dgm:t>
        <a:bodyPr/>
        <a:lstStyle/>
        <a:p>
          <a:endParaRPr lang="ru-RU"/>
        </a:p>
      </dgm:t>
    </dgm:pt>
    <dgm:pt modelId="{54ADB9F6-CB06-4198-A47F-D2A77A3CC910}" type="sibTrans" cxnId="{F2589C02-DDB7-4394-A05F-A2FD9A2DEAA2}">
      <dgm:prSet/>
      <dgm:spPr/>
      <dgm:t>
        <a:bodyPr/>
        <a:lstStyle/>
        <a:p>
          <a:endParaRPr lang="ru-RU"/>
        </a:p>
      </dgm:t>
    </dgm:pt>
    <dgm:pt modelId="{886E06BD-8FB7-4F65-8C76-AA0B0A45BD1D}" type="pres">
      <dgm:prSet presAssocID="{83FAEE69-B6B6-47EB-8ADF-0A7D021B20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EA06F2-E722-4827-90BB-F36104C7963B}" type="pres">
      <dgm:prSet presAssocID="{D7A19147-99C4-44E2-97F8-C7C3F69307A3}" presName="parentText" presStyleLbl="node1" presStyleIdx="0" presStyleCnt="2" custScaleY="65386" custLinFactY="-508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275C8-7F7A-4616-94E6-083458A7B563}" type="pres">
      <dgm:prSet presAssocID="{6DAB0A86-4479-455D-B742-53F3C4904E34}" presName="spacer" presStyleCnt="0"/>
      <dgm:spPr/>
    </dgm:pt>
    <dgm:pt modelId="{B208D65D-77D0-44B7-BCC3-499539B12634}" type="pres">
      <dgm:prSet presAssocID="{4048DC39-E3D1-4BCF-A3D2-0E9C1E045A65}" presName="parentText" presStyleLbl="node1" presStyleIdx="1" presStyleCnt="2" custLinFactY="-336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589C02-DDB7-4394-A05F-A2FD9A2DEAA2}" srcId="{83FAEE69-B6B6-47EB-8ADF-0A7D021B201D}" destId="{4048DC39-E3D1-4BCF-A3D2-0E9C1E045A65}" srcOrd="1" destOrd="0" parTransId="{B497B22C-11F1-4AAB-8F7C-812EEC4CD7EA}" sibTransId="{54ADB9F6-CB06-4198-A47F-D2A77A3CC910}"/>
    <dgm:cxn modelId="{54EEA275-8E38-44C0-B06C-C58ABDC63FE4}" srcId="{83FAEE69-B6B6-47EB-8ADF-0A7D021B201D}" destId="{D7A19147-99C4-44E2-97F8-C7C3F69307A3}" srcOrd="0" destOrd="0" parTransId="{C817C5C7-25BF-4C66-BCCF-89C33747C189}" sibTransId="{6DAB0A86-4479-455D-B742-53F3C4904E34}"/>
    <dgm:cxn modelId="{6C134A1D-DA17-49C1-A5E1-D1310E5D5499}" type="presOf" srcId="{4048DC39-E3D1-4BCF-A3D2-0E9C1E045A65}" destId="{B208D65D-77D0-44B7-BCC3-499539B12634}" srcOrd="0" destOrd="0" presId="urn:microsoft.com/office/officeart/2005/8/layout/vList2"/>
    <dgm:cxn modelId="{BFBDF991-57AA-4F4C-8455-D208928C3ACB}" type="presOf" srcId="{83FAEE69-B6B6-47EB-8ADF-0A7D021B201D}" destId="{886E06BD-8FB7-4F65-8C76-AA0B0A45BD1D}" srcOrd="0" destOrd="0" presId="urn:microsoft.com/office/officeart/2005/8/layout/vList2"/>
    <dgm:cxn modelId="{DD61DC43-DB5D-460A-92DD-4951F810EE61}" type="presOf" srcId="{D7A19147-99C4-44E2-97F8-C7C3F69307A3}" destId="{CDEA06F2-E722-4827-90BB-F36104C7963B}" srcOrd="0" destOrd="0" presId="urn:microsoft.com/office/officeart/2005/8/layout/vList2"/>
    <dgm:cxn modelId="{C28C802B-3766-41AD-B85F-9636150216E2}" type="presParOf" srcId="{886E06BD-8FB7-4F65-8C76-AA0B0A45BD1D}" destId="{CDEA06F2-E722-4827-90BB-F36104C7963B}" srcOrd="0" destOrd="0" presId="urn:microsoft.com/office/officeart/2005/8/layout/vList2"/>
    <dgm:cxn modelId="{72F9C5F9-551B-405F-A20D-04220CD0DDB8}" type="presParOf" srcId="{886E06BD-8FB7-4F65-8C76-AA0B0A45BD1D}" destId="{083275C8-7F7A-4616-94E6-083458A7B563}" srcOrd="1" destOrd="0" presId="urn:microsoft.com/office/officeart/2005/8/layout/vList2"/>
    <dgm:cxn modelId="{8EE7BF76-0D84-45D3-A2F9-AA8087D1B1E2}" type="presParOf" srcId="{886E06BD-8FB7-4F65-8C76-AA0B0A45BD1D}" destId="{B208D65D-77D0-44B7-BCC3-499539B1263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0A9469C-7425-49F8-A862-5268D1C3047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4D4B4A-00CE-4A34-AEE0-26B8CC350AFC}">
      <dgm:prSet/>
      <dgm:spPr/>
      <dgm:t>
        <a:bodyPr/>
        <a:lstStyle/>
        <a:p>
          <a:pPr rtl="0"/>
          <a:r>
            <a:rPr lang="ru-RU" dirty="0" smtClean="0"/>
            <a:t>При необходимости может быть проведено оценивание фактического достижения обучающимся планируемых результатов части осваиваемой образовательной программы </a:t>
          </a:r>
          <a:endParaRPr lang="ru-RU" dirty="0"/>
        </a:p>
      </dgm:t>
    </dgm:pt>
    <dgm:pt modelId="{231F9298-67AB-42EF-9C4B-44D4B35943F1}" type="parTrans" cxnId="{7895B028-4200-43B3-B775-CD54F2B53904}">
      <dgm:prSet/>
      <dgm:spPr/>
      <dgm:t>
        <a:bodyPr/>
        <a:lstStyle/>
        <a:p>
          <a:endParaRPr lang="ru-RU"/>
        </a:p>
      </dgm:t>
    </dgm:pt>
    <dgm:pt modelId="{69A68AAC-C130-4003-86D7-CBDAC99B6C59}" type="sibTrans" cxnId="{7895B028-4200-43B3-B775-CD54F2B53904}">
      <dgm:prSet/>
      <dgm:spPr/>
      <dgm:t>
        <a:bodyPr/>
        <a:lstStyle/>
        <a:p>
          <a:endParaRPr lang="ru-RU"/>
        </a:p>
      </dgm:t>
    </dgm:pt>
    <dgm:pt modelId="{405DC1B6-6BE2-454A-AB9A-D256B6E8E813}" type="pres">
      <dgm:prSet presAssocID="{00A9469C-7425-49F8-A862-5268D1C3047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211217-7801-4242-BDB4-27B07502AA7F}" type="pres">
      <dgm:prSet presAssocID="{CF4D4B4A-00CE-4A34-AEE0-26B8CC350AFC}" presName="composite" presStyleCnt="0"/>
      <dgm:spPr/>
    </dgm:pt>
    <dgm:pt modelId="{DB5612E6-F356-4030-A6F4-98EA62A716BA}" type="pres">
      <dgm:prSet presAssocID="{CF4D4B4A-00CE-4A34-AEE0-26B8CC350AFC}" presName="imgShp" presStyleLbl="fgImgPlace1" presStyleIdx="0" presStyleCnt="1" custScaleX="113387" custScaleY="11626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1408D5A2-5CAD-4B42-8186-3AD033A89F72}" type="pres">
      <dgm:prSet presAssocID="{CF4D4B4A-00CE-4A34-AEE0-26B8CC350AFC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95B028-4200-43B3-B775-CD54F2B53904}" srcId="{00A9469C-7425-49F8-A862-5268D1C30476}" destId="{CF4D4B4A-00CE-4A34-AEE0-26B8CC350AFC}" srcOrd="0" destOrd="0" parTransId="{231F9298-67AB-42EF-9C4B-44D4B35943F1}" sibTransId="{69A68AAC-C130-4003-86D7-CBDAC99B6C59}"/>
    <dgm:cxn modelId="{9BC81D16-8D62-46FA-8F5D-E81144A1DE64}" type="presOf" srcId="{CF4D4B4A-00CE-4A34-AEE0-26B8CC350AFC}" destId="{1408D5A2-5CAD-4B42-8186-3AD033A89F72}" srcOrd="0" destOrd="0" presId="urn:microsoft.com/office/officeart/2005/8/layout/vList3"/>
    <dgm:cxn modelId="{D1CA0248-F25F-40B6-AEAD-8BC7FF87E569}" type="presOf" srcId="{00A9469C-7425-49F8-A862-5268D1C30476}" destId="{405DC1B6-6BE2-454A-AB9A-D256B6E8E813}" srcOrd="0" destOrd="0" presId="urn:microsoft.com/office/officeart/2005/8/layout/vList3"/>
    <dgm:cxn modelId="{F12C5549-6E63-4D15-B2EB-8EBE6B072620}" type="presParOf" srcId="{405DC1B6-6BE2-454A-AB9A-D256B6E8E813}" destId="{4A211217-7801-4242-BDB4-27B07502AA7F}" srcOrd="0" destOrd="0" presId="urn:microsoft.com/office/officeart/2005/8/layout/vList3"/>
    <dgm:cxn modelId="{29366432-81C8-452E-9AA4-7E79B799BAE9}" type="presParOf" srcId="{4A211217-7801-4242-BDB4-27B07502AA7F}" destId="{DB5612E6-F356-4030-A6F4-98EA62A716BA}" srcOrd="0" destOrd="0" presId="urn:microsoft.com/office/officeart/2005/8/layout/vList3"/>
    <dgm:cxn modelId="{4BF3B7A6-32A2-4259-9A8B-9A5FDE746634}" type="presParOf" srcId="{4A211217-7801-4242-BDB4-27B07502AA7F}" destId="{1408D5A2-5CAD-4B42-8186-3AD033A89F7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839813E-46C9-44CD-8F51-A23B5EFE5E18}" type="doc">
      <dgm:prSet loTypeId="urn:microsoft.com/office/officeart/2005/8/layout/hProcess9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3062D8D-CD91-423C-AA4E-EACC2027CACF}">
      <dgm:prSet/>
      <dgm:spPr/>
      <dgm:t>
        <a:bodyPr/>
        <a:lstStyle/>
        <a:p>
          <a:pPr rtl="0"/>
          <a:r>
            <a:rPr lang="ru-RU" b="1" smtClean="0"/>
            <a:t>результаты обучения</a:t>
          </a:r>
          <a:r>
            <a:rPr lang="ru-RU" smtClean="0"/>
            <a:t>, полученные в процессе освоения модуля ДПП</a:t>
          </a:r>
          <a:endParaRPr lang="ru-RU"/>
        </a:p>
      </dgm:t>
    </dgm:pt>
    <dgm:pt modelId="{E6CDADDE-26D2-4A61-AD63-488443C40B52}" type="parTrans" cxnId="{434BA670-0527-4C39-AAE8-2B5DC258C094}">
      <dgm:prSet/>
      <dgm:spPr/>
      <dgm:t>
        <a:bodyPr/>
        <a:lstStyle/>
        <a:p>
          <a:endParaRPr lang="ru-RU"/>
        </a:p>
      </dgm:t>
    </dgm:pt>
    <dgm:pt modelId="{D026DA4A-B2BF-466F-A548-74423914B540}" type="sibTrans" cxnId="{434BA670-0527-4C39-AAE8-2B5DC258C094}">
      <dgm:prSet/>
      <dgm:spPr/>
      <dgm:t>
        <a:bodyPr/>
        <a:lstStyle/>
        <a:p>
          <a:endParaRPr lang="ru-RU"/>
        </a:p>
      </dgm:t>
    </dgm:pt>
    <dgm:pt modelId="{2D6E4743-50BB-4E1C-90E6-81E36CA0E3F2}">
      <dgm:prSet custT="1"/>
      <dgm:spPr/>
      <dgm:t>
        <a:bodyPr/>
        <a:lstStyle/>
        <a:p>
          <a:pPr rtl="0"/>
          <a:r>
            <a:rPr lang="ru-RU" sz="1800" dirty="0" smtClean="0"/>
            <a:t>Каким требованиям должны отвечать </a:t>
          </a:r>
          <a:r>
            <a:rPr lang="ru-RU" sz="1800" dirty="0" smtClean="0">
              <a:solidFill>
                <a:srgbClr val="FF0000"/>
              </a:solidFill>
            </a:rPr>
            <a:t>оценочные средства</a:t>
          </a:r>
          <a:r>
            <a:rPr lang="ru-RU" sz="1800" dirty="0" smtClean="0"/>
            <a:t>, используемые для признания результатов освоения учебных модулей и зачета их в основных профессиональных образовательных программах СПО?</a:t>
          </a:r>
          <a:endParaRPr lang="ru-RU" sz="1800" dirty="0"/>
        </a:p>
      </dgm:t>
    </dgm:pt>
    <dgm:pt modelId="{EFD02BAF-5EB6-4190-8FEE-18C97FAE96C4}" type="parTrans" cxnId="{0AF81381-A37B-4222-AC7D-BF7B52E0B83C}">
      <dgm:prSet/>
      <dgm:spPr/>
      <dgm:t>
        <a:bodyPr/>
        <a:lstStyle/>
        <a:p>
          <a:endParaRPr lang="ru-RU"/>
        </a:p>
      </dgm:t>
    </dgm:pt>
    <dgm:pt modelId="{D3B0D12A-A1E3-4293-96CC-DF62E77ED832}" type="sibTrans" cxnId="{0AF81381-A37B-4222-AC7D-BF7B52E0B83C}">
      <dgm:prSet/>
      <dgm:spPr/>
      <dgm:t>
        <a:bodyPr/>
        <a:lstStyle/>
        <a:p>
          <a:endParaRPr lang="ru-RU"/>
        </a:p>
      </dgm:t>
    </dgm:pt>
    <dgm:pt modelId="{3ED137F2-8C10-4442-A82F-0ADCB5CAE026}">
      <dgm:prSet/>
      <dgm:spPr/>
      <dgm:t>
        <a:bodyPr/>
        <a:lstStyle/>
        <a:p>
          <a:pPr rtl="0"/>
          <a:r>
            <a:rPr lang="ru-RU" b="1" dirty="0" smtClean="0"/>
            <a:t>результаты обучения</a:t>
          </a:r>
          <a:r>
            <a:rPr lang="ru-RU" dirty="0" smtClean="0"/>
            <a:t> по учебным предметам, курсам, дисциплинам(модулям), практикам ОПОП СПО</a:t>
          </a:r>
          <a:endParaRPr lang="ru-RU" dirty="0"/>
        </a:p>
      </dgm:t>
    </dgm:pt>
    <dgm:pt modelId="{6CDA0ECC-7D78-42EC-AB7D-CCB3B184D370}" type="parTrans" cxnId="{D17BFCD1-ABE5-45F2-A518-0A5DEB9E5A39}">
      <dgm:prSet/>
      <dgm:spPr/>
      <dgm:t>
        <a:bodyPr/>
        <a:lstStyle/>
        <a:p>
          <a:endParaRPr lang="ru-RU"/>
        </a:p>
      </dgm:t>
    </dgm:pt>
    <dgm:pt modelId="{991E5C9E-16F9-430E-A14E-BE70E02EDDD8}" type="sibTrans" cxnId="{D17BFCD1-ABE5-45F2-A518-0A5DEB9E5A39}">
      <dgm:prSet/>
      <dgm:spPr/>
      <dgm:t>
        <a:bodyPr/>
        <a:lstStyle/>
        <a:p>
          <a:endParaRPr lang="ru-RU"/>
        </a:p>
      </dgm:t>
    </dgm:pt>
    <dgm:pt modelId="{5F65F293-0C76-42E6-88A8-DB920A89684F}" type="pres">
      <dgm:prSet presAssocID="{7839813E-46C9-44CD-8F51-A23B5EFE5E1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04D761-9D37-4A7B-862E-A7071927FF3F}" type="pres">
      <dgm:prSet presAssocID="{7839813E-46C9-44CD-8F51-A23B5EFE5E18}" presName="arrow" presStyleLbl="bgShp" presStyleIdx="0" presStyleCnt="1"/>
      <dgm:spPr/>
    </dgm:pt>
    <dgm:pt modelId="{E2EB1C4D-80EA-4F72-8A27-D2C905F02EFD}" type="pres">
      <dgm:prSet presAssocID="{7839813E-46C9-44CD-8F51-A23B5EFE5E18}" presName="linearProcess" presStyleCnt="0"/>
      <dgm:spPr/>
    </dgm:pt>
    <dgm:pt modelId="{6F9D0B54-6DA2-4BC2-A90E-AF3A6E069737}" type="pres">
      <dgm:prSet presAssocID="{73062D8D-CD91-423C-AA4E-EACC2027CACF}" presName="textNode" presStyleLbl="node1" presStyleIdx="0" presStyleCnt="3" custScaleX="57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476B2-61FD-4963-A5A0-E0606CEA4BE3}" type="pres">
      <dgm:prSet presAssocID="{D026DA4A-B2BF-466F-A548-74423914B540}" presName="sibTrans" presStyleCnt="0"/>
      <dgm:spPr/>
    </dgm:pt>
    <dgm:pt modelId="{F0C37B3B-E894-43FC-86ED-2DDA72A64FF7}" type="pres">
      <dgm:prSet presAssocID="{2D6E4743-50BB-4E1C-90E6-81E36CA0E3F2}" presName="textNode" presStyleLbl="node1" presStyleIdx="1" presStyleCnt="3" custScaleY="127809" custLinFactNeighborX="48655" custLinFactNeighborY="52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D6EC7-9EE6-4EEC-954C-11B3D99A5FDE}" type="pres">
      <dgm:prSet presAssocID="{D3B0D12A-A1E3-4293-96CC-DF62E77ED832}" presName="sibTrans" presStyleCnt="0"/>
      <dgm:spPr/>
    </dgm:pt>
    <dgm:pt modelId="{8960C885-5511-448B-9F82-0910BCA79091}" type="pres">
      <dgm:prSet presAssocID="{3ED137F2-8C10-4442-A82F-0ADCB5CAE026}" presName="textNode" presStyleLbl="node1" presStyleIdx="2" presStyleCnt="3" custScaleX="866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4BA670-0527-4C39-AAE8-2B5DC258C094}" srcId="{7839813E-46C9-44CD-8F51-A23B5EFE5E18}" destId="{73062D8D-CD91-423C-AA4E-EACC2027CACF}" srcOrd="0" destOrd="0" parTransId="{E6CDADDE-26D2-4A61-AD63-488443C40B52}" sibTransId="{D026DA4A-B2BF-466F-A548-74423914B540}"/>
    <dgm:cxn modelId="{21E53E31-2C3D-40B8-A013-9581B2964EF3}" type="presOf" srcId="{3ED137F2-8C10-4442-A82F-0ADCB5CAE026}" destId="{8960C885-5511-448B-9F82-0910BCA79091}" srcOrd="0" destOrd="0" presId="urn:microsoft.com/office/officeart/2005/8/layout/hProcess9"/>
    <dgm:cxn modelId="{4723E465-CFE5-4F14-BDA2-1DA9E4739286}" type="presOf" srcId="{73062D8D-CD91-423C-AA4E-EACC2027CACF}" destId="{6F9D0B54-6DA2-4BC2-A90E-AF3A6E069737}" srcOrd="0" destOrd="0" presId="urn:microsoft.com/office/officeart/2005/8/layout/hProcess9"/>
    <dgm:cxn modelId="{58E01FE9-D8F3-4027-9740-931E4559BC96}" type="presOf" srcId="{7839813E-46C9-44CD-8F51-A23B5EFE5E18}" destId="{5F65F293-0C76-42E6-88A8-DB920A89684F}" srcOrd="0" destOrd="0" presId="urn:microsoft.com/office/officeart/2005/8/layout/hProcess9"/>
    <dgm:cxn modelId="{EF2C4EEE-3AB3-4CEF-8588-CB45689B3542}" type="presOf" srcId="{2D6E4743-50BB-4E1C-90E6-81E36CA0E3F2}" destId="{F0C37B3B-E894-43FC-86ED-2DDA72A64FF7}" srcOrd="0" destOrd="0" presId="urn:microsoft.com/office/officeart/2005/8/layout/hProcess9"/>
    <dgm:cxn modelId="{0AF81381-A37B-4222-AC7D-BF7B52E0B83C}" srcId="{7839813E-46C9-44CD-8F51-A23B5EFE5E18}" destId="{2D6E4743-50BB-4E1C-90E6-81E36CA0E3F2}" srcOrd="1" destOrd="0" parTransId="{EFD02BAF-5EB6-4190-8FEE-18C97FAE96C4}" sibTransId="{D3B0D12A-A1E3-4293-96CC-DF62E77ED832}"/>
    <dgm:cxn modelId="{D17BFCD1-ABE5-45F2-A518-0A5DEB9E5A39}" srcId="{7839813E-46C9-44CD-8F51-A23B5EFE5E18}" destId="{3ED137F2-8C10-4442-A82F-0ADCB5CAE026}" srcOrd="2" destOrd="0" parTransId="{6CDA0ECC-7D78-42EC-AB7D-CCB3B184D370}" sibTransId="{991E5C9E-16F9-430E-A14E-BE70E02EDDD8}"/>
    <dgm:cxn modelId="{64A11063-264B-4156-8CCE-205A68532B53}" type="presParOf" srcId="{5F65F293-0C76-42E6-88A8-DB920A89684F}" destId="{3604D761-9D37-4A7B-862E-A7071927FF3F}" srcOrd="0" destOrd="0" presId="urn:microsoft.com/office/officeart/2005/8/layout/hProcess9"/>
    <dgm:cxn modelId="{3E8E0D33-79A7-40E0-87D5-6B0C79B127A0}" type="presParOf" srcId="{5F65F293-0C76-42E6-88A8-DB920A89684F}" destId="{E2EB1C4D-80EA-4F72-8A27-D2C905F02EFD}" srcOrd="1" destOrd="0" presId="urn:microsoft.com/office/officeart/2005/8/layout/hProcess9"/>
    <dgm:cxn modelId="{0CB80BFF-81F1-40E8-AE68-8A687D29C680}" type="presParOf" srcId="{E2EB1C4D-80EA-4F72-8A27-D2C905F02EFD}" destId="{6F9D0B54-6DA2-4BC2-A90E-AF3A6E069737}" srcOrd="0" destOrd="0" presId="urn:microsoft.com/office/officeart/2005/8/layout/hProcess9"/>
    <dgm:cxn modelId="{9C207C6C-1EF0-4D42-A6F9-21AF8E001138}" type="presParOf" srcId="{E2EB1C4D-80EA-4F72-8A27-D2C905F02EFD}" destId="{101476B2-61FD-4963-A5A0-E0606CEA4BE3}" srcOrd="1" destOrd="0" presId="urn:microsoft.com/office/officeart/2005/8/layout/hProcess9"/>
    <dgm:cxn modelId="{3DD53391-B289-4540-944B-64845767E12C}" type="presParOf" srcId="{E2EB1C4D-80EA-4F72-8A27-D2C905F02EFD}" destId="{F0C37B3B-E894-43FC-86ED-2DDA72A64FF7}" srcOrd="2" destOrd="0" presId="urn:microsoft.com/office/officeart/2005/8/layout/hProcess9"/>
    <dgm:cxn modelId="{91A5F8FC-8BA3-4CBB-B2D4-F828D1A27DB2}" type="presParOf" srcId="{E2EB1C4D-80EA-4F72-8A27-D2C905F02EFD}" destId="{09CD6EC7-9EE6-4EEC-954C-11B3D99A5FDE}" srcOrd="3" destOrd="0" presId="urn:microsoft.com/office/officeart/2005/8/layout/hProcess9"/>
    <dgm:cxn modelId="{B2F34240-B6B9-4713-9946-2886BE6A3F87}" type="presParOf" srcId="{E2EB1C4D-80EA-4F72-8A27-D2C905F02EFD}" destId="{8960C885-5511-448B-9F82-0910BCA7909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046B2-F99A-430A-8715-BF3F52A8DE4E}">
      <dsp:nvSpPr>
        <dsp:cNvPr id="0" name=""/>
        <dsp:cNvSpPr/>
      </dsp:nvSpPr>
      <dsp:spPr>
        <a:xfrm>
          <a:off x="0" y="62903"/>
          <a:ext cx="8492116" cy="2686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ТРЕБОВАНИЯ К ОЦЕНОЧНЫМ СРЕДСТВАМ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 системе внутреннего признания результатов освоения учебных модулей и зачета их в основных профессиональных образовательных программах СПО</a:t>
          </a:r>
          <a:endParaRPr lang="ru-RU" sz="28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131135" y="194038"/>
        <a:ext cx="8229846" cy="24240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D3EEF2-9E21-443A-98EE-2329E1C349E5}">
      <dsp:nvSpPr>
        <dsp:cNvPr id="0" name=""/>
        <dsp:cNvSpPr/>
      </dsp:nvSpPr>
      <dsp:spPr>
        <a:xfrm>
          <a:off x="0" y="37556"/>
          <a:ext cx="8219256" cy="24710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Быть направленными на оценку </a:t>
          </a:r>
          <a:r>
            <a:rPr lang="ru-RU" sz="2200" b="1" kern="1200" dirty="0" smtClean="0">
              <a:solidFill>
                <a:srgbClr val="FF0000"/>
              </a:solidFill>
            </a:rPr>
            <a:t>результатов обучения по соответствующей части осваиваемой обучающимся образовательной программы </a:t>
          </a:r>
          <a:r>
            <a:rPr lang="ru-RU" sz="2200" kern="1200" dirty="0" smtClean="0"/>
            <a:t>(учебным предметам, курсам, дисциплинам(модулям), практикам) ОПОП СПО и </a:t>
          </a:r>
          <a:r>
            <a:rPr lang="ru-RU" sz="2200" b="1" kern="1200" dirty="0" smtClean="0">
              <a:solidFill>
                <a:srgbClr val="FF0000"/>
              </a:solidFill>
            </a:rPr>
            <a:t>используемыми в рамках промежуточной аттестации</a:t>
          </a:r>
          <a:r>
            <a:rPr lang="ru-RU" sz="2200" kern="1200" dirty="0" smtClean="0"/>
            <a:t>;</a:t>
          </a:r>
          <a:endParaRPr lang="ru-RU" sz="2200" kern="1200" dirty="0"/>
        </a:p>
      </dsp:txBody>
      <dsp:txXfrm>
        <a:off x="120626" y="158182"/>
        <a:ext cx="7978004" cy="2229788"/>
      </dsp:txXfrm>
    </dsp:sp>
    <dsp:sp modelId="{722BA6E5-BBA8-411B-B4E9-3D76980D3D1D}">
      <dsp:nvSpPr>
        <dsp:cNvPr id="0" name=""/>
        <dsp:cNvSpPr/>
      </dsp:nvSpPr>
      <dsp:spPr>
        <a:xfrm>
          <a:off x="0" y="2571956"/>
          <a:ext cx="8219256" cy="1926991"/>
        </a:xfrm>
        <a:prstGeom prst="roundRect">
          <a:avLst/>
        </a:prstGeom>
        <a:gradFill rotWithShape="0">
          <a:gsLst>
            <a:gs pos="0">
              <a:schemeClr val="accent5">
                <a:hueOff val="7034478"/>
                <a:satOff val="-56698"/>
                <a:lumOff val="16079"/>
                <a:alphaOff val="0"/>
                <a:tint val="50000"/>
                <a:satMod val="300000"/>
              </a:schemeClr>
            </a:gs>
            <a:gs pos="35000">
              <a:schemeClr val="accent5">
                <a:hueOff val="7034478"/>
                <a:satOff val="-56698"/>
                <a:lumOff val="16079"/>
                <a:alphaOff val="0"/>
                <a:tint val="37000"/>
                <a:satMod val="300000"/>
              </a:schemeClr>
            </a:gs>
            <a:gs pos="100000">
              <a:schemeClr val="accent5">
                <a:hueOff val="7034478"/>
                <a:satOff val="-56698"/>
                <a:lumOff val="1607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Позволять оценить сформированность компетенций, и относящихся к ним знаний, умений и требований к практическому опыту, на оценку которых направлено оценочное средство;</a:t>
          </a:r>
          <a:endParaRPr lang="ru-RU" sz="2200" kern="1200" dirty="0"/>
        </a:p>
      </dsp:txBody>
      <dsp:txXfrm>
        <a:off x="94068" y="2666024"/>
        <a:ext cx="8031120" cy="173885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9D11C4-A52B-41E6-8526-E43A64F7A1DF}">
      <dsp:nvSpPr>
        <dsp:cNvPr id="0" name=""/>
        <dsp:cNvSpPr/>
      </dsp:nvSpPr>
      <dsp:spPr>
        <a:xfrm>
          <a:off x="0" y="16130"/>
          <a:ext cx="8229600" cy="155902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описание </a:t>
          </a:r>
          <a:r>
            <a:rPr lang="ru-RU" sz="2000" b="1" kern="1200" dirty="0" smtClean="0">
              <a:solidFill>
                <a:srgbClr val="FF0000"/>
              </a:solidFill>
            </a:rPr>
            <a:t>четких индикаторов </a:t>
          </a:r>
          <a:r>
            <a:rPr lang="ru-RU" sz="2000" kern="1200" dirty="0" smtClean="0"/>
            <a:t>– видимых проявлений сформированности компетенций и/или знаний, умений, владений, практического опыта;</a:t>
          </a:r>
          <a:endParaRPr lang="ru-RU" sz="2000" kern="1200" dirty="0"/>
        </a:p>
      </dsp:txBody>
      <dsp:txXfrm>
        <a:off x="76105" y="92235"/>
        <a:ext cx="8077390" cy="1406815"/>
      </dsp:txXfrm>
    </dsp:sp>
    <dsp:sp modelId="{9C0877A5-81DB-4DD4-986C-D010D3930014}">
      <dsp:nvSpPr>
        <dsp:cNvPr id="0" name=""/>
        <dsp:cNvSpPr/>
      </dsp:nvSpPr>
      <dsp:spPr>
        <a:xfrm>
          <a:off x="0" y="1632755"/>
          <a:ext cx="8229600" cy="1559025"/>
        </a:xfrm>
        <a:prstGeom prst="roundRect">
          <a:avLst/>
        </a:prstGeom>
        <a:gradFill rotWithShape="0">
          <a:gsLst>
            <a:gs pos="0">
              <a:schemeClr val="accent5">
                <a:hueOff val="3517239"/>
                <a:satOff val="-28349"/>
                <a:lumOff val="8040"/>
                <a:alphaOff val="0"/>
                <a:tint val="50000"/>
                <a:satMod val="300000"/>
              </a:schemeClr>
            </a:gs>
            <a:gs pos="35000">
              <a:schemeClr val="accent5">
                <a:hueOff val="3517239"/>
                <a:satOff val="-28349"/>
                <a:lumOff val="8040"/>
                <a:alphaOff val="0"/>
                <a:tint val="37000"/>
                <a:satMod val="300000"/>
              </a:schemeClr>
            </a:gs>
            <a:gs pos="100000">
              <a:schemeClr val="accent5">
                <a:hueOff val="3517239"/>
                <a:satOff val="-28349"/>
                <a:lumOff val="804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содержать </a:t>
          </a:r>
          <a:r>
            <a:rPr lang="ru-RU" sz="2000" b="1" kern="1200" dirty="0" smtClean="0">
              <a:solidFill>
                <a:srgbClr val="FF0000"/>
              </a:solidFill>
            </a:rPr>
            <a:t>корректные измерительные материалы </a:t>
          </a:r>
          <a:r>
            <a:rPr lang="ru-RU" sz="2000" kern="1200" dirty="0" smtClean="0"/>
            <a:t>(задания) и шкалы оценки;</a:t>
          </a:r>
          <a:endParaRPr lang="ru-RU" sz="2000" kern="1200" dirty="0"/>
        </a:p>
      </dsp:txBody>
      <dsp:txXfrm>
        <a:off x="76105" y="1708860"/>
        <a:ext cx="8077390" cy="1406815"/>
      </dsp:txXfrm>
    </dsp:sp>
    <dsp:sp modelId="{98E423D5-02EE-41DA-9115-427015B138AA}">
      <dsp:nvSpPr>
        <dsp:cNvPr id="0" name=""/>
        <dsp:cNvSpPr/>
      </dsp:nvSpPr>
      <dsp:spPr>
        <a:xfrm>
          <a:off x="0" y="3249380"/>
          <a:ext cx="8229600" cy="1559025"/>
        </a:xfrm>
        <a:prstGeom prst="roundRect">
          <a:avLst/>
        </a:prstGeom>
        <a:gradFill rotWithShape="0">
          <a:gsLst>
            <a:gs pos="0">
              <a:schemeClr val="accent5">
                <a:hueOff val="7034478"/>
                <a:satOff val="-56698"/>
                <a:lumOff val="16079"/>
                <a:alphaOff val="0"/>
                <a:tint val="50000"/>
                <a:satMod val="300000"/>
              </a:schemeClr>
            </a:gs>
            <a:gs pos="35000">
              <a:schemeClr val="accent5">
                <a:hueOff val="7034478"/>
                <a:satOff val="-56698"/>
                <a:lumOff val="16079"/>
                <a:alphaOff val="0"/>
                <a:tint val="37000"/>
                <a:satMod val="300000"/>
              </a:schemeClr>
            </a:gs>
            <a:gs pos="100000">
              <a:schemeClr val="accent5">
                <a:hueOff val="7034478"/>
                <a:satOff val="-56698"/>
                <a:lumOff val="1607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методические указания по проведению оценочного мероприятия </a:t>
          </a:r>
          <a:r>
            <a:rPr lang="ru-RU" sz="2000" kern="1200" dirty="0" smtClean="0"/>
            <a:t>(мероприятий), включая установленные требования к месту, условиям, используемым материалам и процедуре оценивания.</a:t>
          </a:r>
          <a:endParaRPr lang="ru-RU" sz="2000" kern="1200" dirty="0"/>
        </a:p>
      </dsp:txBody>
      <dsp:txXfrm>
        <a:off x="76105" y="3325485"/>
        <a:ext cx="8077390" cy="140681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4CFC0-43E6-419D-89ED-512B33858475}">
      <dsp:nvSpPr>
        <dsp:cNvPr id="0" name=""/>
        <dsp:cNvSpPr/>
      </dsp:nvSpPr>
      <dsp:spPr>
        <a:xfrm>
          <a:off x="0" y="269625"/>
          <a:ext cx="8229600" cy="4750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При не совпадении (не полном совпадении) результатов пройденного обучения по ранее освоенному обучающимся учебному модулю планируемым результатам обучения по соответствующей части осваиваемой ОПОП СПО </a:t>
          </a:r>
          <a:r>
            <a:rPr lang="ru-RU" sz="2900" kern="1200" dirty="0" smtClean="0">
              <a:solidFill>
                <a:srgbClr val="FF0000"/>
              </a:solidFill>
            </a:rPr>
            <a:t>МОЖНО</a:t>
          </a:r>
          <a:r>
            <a:rPr lang="ru-RU" sz="2900" kern="1200" dirty="0" smtClean="0"/>
            <a:t> подобрать корректные оценочные средства, соответствующие указанным требованиям.  </a:t>
          </a:r>
          <a:endParaRPr lang="ru-RU" sz="2900" kern="1200" dirty="0"/>
        </a:p>
      </dsp:txBody>
      <dsp:txXfrm>
        <a:off x="231886" y="501511"/>
        <a:ext cx="7765828" cy="428642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77DDE-3E82-46B5-A877-7015E670FAD1}">
      <dsp:nvSpPr>
        <dsp:cNvPr id="0" name=""/>
        <dsp:cNvSpPr/>
      </dsp:nvSpPr>
      <dsp:spPr>
        <a:xfrm>
          <a:off x="0" y="34191"/>
          <a:ext cx="8497068" cy="29915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/>
            <a:t>оценка имеет </a:t>
          </a:r>
          <a:r>
            <a:rPr lang="ru-RU" sz="2400" b="1" kern="1200" dirty="0" smtClean="0"/>
            <a:t>интегративный (целостный) </a:t>
          </a:r>
          <a:r>
            <a:rPr lang="ru-RU" sz="2400" kern="1200" dirty="0" smtClean="0"/>
            <a:t>характер: сумма результатов оценивания отдельных результатов обучения (знаний и умений) не дает возможности судить о готовности их применять и не может привести к выводу о наличии профессиональной квалификации;</a:t>
          </a:r>
          <a:endParaRPr lang="ru-RU" sz="2400" kern="1200" dirty="0"/>
        </a:p>
      </dsp:txBody>
      <dsp:txXfrm>
        <a:off x="146036" y="180227"/>
        <a:ext cx="8204996" cy="2699487"/>
      </dsp:txXfrm>
    </dsp:sp>
    <dsp:sp modelId="{32B191AA-60F3-4696-8B85-D2F5755F5CCD}">
      <dsp:nvSpPr>
        <dsp:cNvPr id="0" name=""/>
        <dsp:cNvSpPr/>
      </dsp:nvSpPr>
      <dsp:spPr>
        <a:xfrm>
          <a:off x="0" y="3138070"/>
          <a:ext cx="8497068" cy="14362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ее необходимо проводить при </a:t>
          </a:r>
          <a:r>
            <a:rPr lang="ru-RU" sz="2400" b="1" kern="1200" dirty="0" smtClean="0"/>
            <a:t>выполнении деятельности  в реальных условиях или максимально приближенных к ним</a:t>
          </a:r>
          <a:endParaRPr lang="ru-RU" sz="2400" kern="1200" dirty="0"/>
        </a:p>
      </dsp:txBody>
      <dsp:txXfrm>
        <a:off x="70112" y="3208182"/>
        <a:ext cx="8356844" cy="129602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70FA71-74F9-4BD8-8FEA-1A1255D0997F}">
      <dsp:nvSpPr>
        <dsp:cNvPr id="0" name=""/>
        <dsp:cNvSpPr/>
      </dsp:nvSpPr>
      <dsp:spPr>
        <a:xfrm>
          <a:off x="0" y="215582"/>
          <a:ext cx="8136136" cy="100285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smtClean="0"/>
            <a:t>независимыми экспертами;</a:t>
          </a:r>
          <a:endParaRPr lang="ru-RU" sz="2700" kern="1200" dirty="0"/>
        </a:p>
      </dsp:txBody>
      <dsp:txXfrm>
        <a:off x="48955" y="264537"/>
        <a:ext cx="8038226" cy="904946"/>
      </dsp:txXfrm>
    </dsp:sp>
    <dsp:sp modelId="{7B550892-ABDA-41B6-92EA-E00A5875151A}">
      <dsp:nvSpPr>
        <dsp:cNvPr id="0" name=""/>
        <dsp:cNvSpPr/>
      </dsp:nvSpPr>
      <dsp:spPr>
        <a:xfrm>
          <a:off x="0" y="1296198"/>
          <a:ext cx="8136136" cy="2084940"/>
        </a:xfrm>
        <a:prstGeom prst="roundRect">
          <a:avLst/>
        </a:prstGeom>
        <a:gradFill rotWithShape="0">
          <a:gsLst>
            <a:gs pos="0">
              <a:schemeClr val="accent5">
                <a:hueOff val="3517239"/>
                <a:satOff val="-28349"/>
                <a:lumOff val="8040"/>
                <a:alphaOff val="0"/>
                <a:tint val="50000"/>
                <a:satMod val="300000"/>
              </a:schemeClr>
            </a:gs>
            <a:gs pos="35000">
              <a:schemeClr val="accent5">
                <a:hueOff val="3517239"/>
                <a:satOff val="-28349"/>
                <a:lumOff val="8040"/>
                <a:alphaOff val="0"/>
                <a:tint val="37000"/>
                <a:satMod val="300000"/>
              </a:schemeClr>
            </a:gs>
            <a:gs pos="100000">
              <a:schemeClr val="accent5">
                <a:hueOff val="3517239"/>
                <a:satOff val="-28349"/>
                <a:lumOff val="804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на основании четко сформулированных </a:t>
          </a:r>
          <a:r>
            <a:rPr lang="ru-RU" sz="2700" b="1" kern="1200" smtClean="0"/>
            <a:t>(диагностичных) показателей и критериев</a:t>
          </a:r>
          <a:r>
            <a:rPr lang="ru-RU" sz="2700" kern="1200" smtClean="0"/>
            <a:t>, значимых для качества выполнения профессиональной деятельности;</a:t>
          </a:r>
          <a:endParaRPr lang="ru-RU" sz="2700" kern="1200" dirty="0"/>
        </a:p>
      </dsp:txBody>
      <dsp:txXfrm>
        <a:off x="101778" y="1397976"/>
        <a:ext cx="7932580" cy="1881384"/>
      </dsp:txXfrm>
    </dsp:sp>
    <dsp:sp modelId="{CDA3A29F-9347-4C2A-9ECD-314BA72160C8}">
      <dsp:nvSpPr>
        <dsp:cNvPr id="0" name=""/>
        <dsp:cNvSpPr/>
      </dsp:nvSpPr>
      <dsp:spPr>
        <a:xfrm>
          <a:off x="0" y="3392572"/>
          <a:ext cx="8136136" cy="1438087"/>
        </a:xfrm>
        <a:prstGeom prst="roundRect">
          <a:avLst/>
        </a:prstGeom>
        <a:gradFill rotWithShape="0">
          <a:gsLst>
            <a:gs pos="0">
              <a:schemeClr val="accent5">
                <a:hueOff val="7034478"/>
                <a:satOff val="-56698"/>
                <a:lumOff val="16079"/>
                <a:alphaOff val="0"/>
                <a:tint val="50000"/>
                <a:satMod val="300000"/>
              </a:schemeClr>
            </a:gs>
            <a:gs pos="35000">
              <a:schemeClr val="accent5">
                <a:hueOff val="7034478"/>
                <a:satOff val="-56698"/>
                <a:lumOff val="16079"/>
                <a:alphaOff val="0"/>
                <a:tint val="37000"/>
                <a:satMod val="300000"/>
              </a:schemeClr>
            </a:gs>
            <a:gs pos="100000">
              <a:schemeClr val="accent5">
                <a:hueOff val="7034478"/>
                <a:satOff val="-56698"/>
                <a:lumOff val="1607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за счёт </a:t>
          </a:r>
          <a:r>
            <a:rPr lang="ru-RU" sz="2700" b="1" kern="1200" dirty="0" smtClean="0"/>
            <a:t>стандартизации условий и процедуры оценки</a:t>
          </a:r>
          <a:endParaRPr lang="ru-RU" sz="2700" kern="1200" dirty="0"/>
        </a:p>
      </dsp:txBody>
      <dsp:txXfrm>
        <a:off x="70202" y="3462774"/>
        <a:ext cx="7995732" cy="129768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9E96E-2906-48F1-B785-119C1824B026}">
      <dsp:nvSpPr>
        <dsp:cNvPr id="0" name=""/>
        <dsp:cNvSpPr/>
      </dsp:nvSpPr>
      <dsp:spPr>
        <a:xfrm>
          <a:off x="0" y="246903"/>
          <a:ext cx="8352928" cy="23661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Целесообразно, чтобы использовался </a:t>
          </a:r>
          <a:r>
            <a:rPr lang="ru-RU" sz="2500" b="1" kern="1200" dirty="0" smtClean="0"/>
            <a:t>единый формат понятий и аббревиатур оценочных средств, используемых при разработке учебных модулей в ПОО. </a:t>
          </a:r>
          <a:endParaRPr lang="ru-RU" sz="2500" kern="1200" dirty="0"/>
        </a:p>
      </dsp:txBody>
      <dsp:txXfrm>
        <a:off x="115508" y="362411"/>
        <a:ext cx="8121912" cy="2135173"/>
      </dsp:txXfrm>
    </dsp:sp>
    <dsp:sp modelId="{776D2DDD-13E6-4FB0-AD91-93EB4A4B49FC}">
      <dsp:nvSpPr>
        <dsp:cNvPr id="0" name=""/>
        <dsp:cNvSpPr/>
      </dsp:nvSpPr>
      <dsp:spPr>
        <a:xfrm>
          <a:off x="0" y="2713892"/>
          <a:ext cx="8352928" cy="24124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Единый перечень понятий и аббревиатур оценочных средств может быть приведён в положении об оценочных средствах по профессиональной образовательной организации в целом. </a:t>
          </a:r>
          <a:endParaRPr lang="ru-RU" sz="2500" kern="1200" dirty="0"/>
        </a:p>
      </dsp:txBody>
      <dsp:txXfrm>
        <a:off x="117765" y="2831657"/>
        <a:ext cx="8117398" cy="217689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E3C27-1C22-4186-BB86-B867327BE051}">
      <dsp:nvSpPr>
        <dsp:cNvPr id="0" name=""/>
        <dsp:cNvSpPr/>
      </dsp:nvSpPr>
      <dsp:spPr>
        <a:xfrm>
          <a:off x="411480" y="3980"/>
          <a:ext cx="2314574" cy="138874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Тестовые задания</a:t>
          </a:r>
          <a:endParaRPr lang="ru-RU" sz="1600" kern="1200"/>
        </a:p>
      </dsp:txBody>
      <dsp:txXfrm>
        <a:off x="411480" y="3980"/>
        <a:ext cx="2314574" cy="1388745"/>
      </dsp:txXfrm>
    </dsp:sp>
    <dsp:sp modelId="{966CAF4B-C21E-46D6-83D5-98D00706CE5E}">
      <dsp:nvSpPr>
        <dsp:cNvPr id="0" name=""/>
        <dsp:cNvSpPr/>
      </dsp:nvSpPr>
      <dsp:spPr>
        <a:xfrm>
          <a:off x="2957512" y="3980"/>
          <a:ext cx="2314574" cy="138874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Задачи (требующие решения, графические, на программирование и другие)</a:t>
          </a:r>
          <a:endParaRPr lang="ru-RU" sz="1600" kern="1200"/>
        </a:p>
      </dsp:txBody>
      <dsp:txXfrm>
        <a:off x="2957512" y="3980"/>
        <a:ext cx="2314574" cy="1388745"/>
      </dsp:txXfrm>
    </dsp:sp>
    <dsp:sp modelId="{907966BD-D7C2-4AC6-948A-702016C94794}">
      <dsp:nvSpPr>
        <dsp:cNvPr id="0" name=""/>
        <dsp:cNvSpPr/>
      </dsp:nvSpPr>
      <dsp:spPr>
        <a:xfrm>
          <a:off x="5503544" y="3980"/>
          <a:ext cx="2314574" cy="138874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Рефераты, публикации</a:t>
          </a:r>
          <a:endParaRPr lang="ru-RU" sz="1600" kern="1200"/>
        </a:p>
      </dsp:txBody>
      <dsp:txXfrm>
        <a:off x="5503544" y="3980"/>
        <a:ext cx="2314574" cy="1388745"/>
      </dsp:txXfrm>
    </dsp:sp>
    <dsp:sp modelId="{EE56D088-3352-486A-AA14-1F5157021447}">
      <dsp:nvSpPr>
        <dsp:cNvPr id="0" name=""/>
        <dsp:cNvSpPr/>
      </dsp:nvSpPr>
      <dsp:spPr>
        <a:xfrm>
          <a:off x="411480" y="1624183"/>
          <a:ext cx="2314574" cy="138874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Задания на проведение исследования и подготовку отчёта </a:t>
          </a:r>
          <a:endParaRPr lang="ru-RU" sz="1600" kern="1200"/>
        </a:p>
      </dsp:txBody>
      <dsp:txXfrm>
        <a:off x="411480" y="1624183"/>
        <a:ext cx="2314574" cy="1388745"/>
      </dsp:txXfrm>
    </dsp:sp>
    <dsp:sp modelId="{CC6B6F00-DA5A-4752-ADAA-6799E1F5E868}">
      <dsp:nvSpPr>
        <dsp:cNvPr id="0" name=""/>
        <dsp:cNvSpPr/>
      </dsp:nvSpPr>
      <dsp:spPr>
        <a:xfrm>
          <a:off x="2957512" y="1624183"/>
          <a:ext cx="2314574" cy="138874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Письменные отчёты (например, по практике или стажировке)</a:t>
          </a:r>
          <a:endParaRPr lang="ru-RU" sz="1600" kern="1200"/>
        </a:p>
      </dsp:txBody>
      <dsp:txXfrm>
        <a:off x="2957512" y="1624183"/>
        <a:ext cx="2314574" cy="1388745"/>
      </dsp:txXfrm>
    </dsp:sp>
    <dsp:sp modelId="{E790369A-5561-4575-953F-25609911F0C3}">
      <dsp:nvSpPr>
        <dsp:cNvPr id="0" name=""/>
        <dsp:cNvSpPr/>
      </dsp:nvSpPr>
      <dsp:spPr>
        <a:xfrm>
          <a:off x="5503544" y="1624183"/>
          <a:ext cx="2314574" cy="138874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Задание на разработку проекта</a:t>
          </a:r>
          <a:endParaRPr lang="ru-RU" sz="1600" kern="1200"/>
        </a:p>
      </dsp:txBody>
      <dsp:txXfrm>
        <a:off x="5503544" y="1624183"/>
        <a:ext cx="2314574" cy="1388745"/>
      </dsp:txXfrm>
    </dsp:sp>
    <dsp:sp modelId="{8AF8DBAD-14E2-434A-873B-0CC312D1D246}">
      <dsp:nvSpPr>
        <dsp:cNvPr id="0" name=""/>
        <dsp:cNvSpPr/>
      </dsp:nvSpPr>
      <dsp:spPr>
        <a:xfrm>
          <a:off x="411480" y="3244385"/>
          <a:ext cx="2314574" cy="138874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Кейсы (практические ситуации, требующие решения)</a:t>
          </a:r>
          <a:endParaRPr lang="ru-RU" sz="1600" kern="1200"/>
        </a:p>
      </dsp:txBody>
      <dsp:txXfrm>
        <a:off x="411480" y="3244385"/>
        <a:ext cx="2314574" cy="1388745"/>
      </dsp:txXfrm>
    </dsp:sp>
    <dsp:sp modelId="{A0714583-0BDF-4688-8B76-3280F7C469A6}">
      <dsp:nvSpPr>
        <dsp:cNvPr id="0" name=""/>
        <dsp:cNvSpPr/>
      </dsp:nvSpPr>
      <dsp:spPr>
        <a:xfrm>
          <a:off x="2957512" y="3244385"/>
          <a:ext cx="2314574" cy="138874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Деловые, ролевые игры</a:t>
          </a:r>
          <a:endParaRPr lang="ru-RU" sz="1600" kern="1200"/>
        </a:p>
      </dsp:txBody>
      <dsp:txXfrm>
        <a:off x="2957512" y="3244385"/>
        <a:ext cx="2314574" cy="1388745"/>
      </dsp:txXfrm>
    </dsp:sp>
    <dsp:sp modelId="{14F26ECB-172F-43F3-B562-F07DF01B9E4F}">
      <dsp:nvSpPr>
        <dsp:cNvPr id="0" name=""/>
        <dsp:cNvSpPr/>
      </dsp:nvSpPr>
      <dsp:spPr>
        <a:xfrm>
          <a:off x="5503544" y="3244385"/>
          <a:ext cx="2314574" cy="138874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Практическое задание на выполнение элемента профессиональной деятельности</a:t>
          </a:r>
          <a:endParaRPr lang="ru-RU" sz="1600" kern="1200"/>
        </a:p>
      </dsp:txBody>
      <dsp:txXfrm>
        <a:off x="5503544" y="3244385"/>
        <a:ext cx="2314574" cy="138874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280BF-718C-4FFA-BDD7-D3CAF48E8884}">
      <dsp:nvSpPr>
        <dsp:cNvPr id="0" name=""/>
        <dsp:cNvSpPr/>
      </dsp:nvSpPr>
      <dsp:spPr>
        <a:xfrm>
          <a:off x="0" y="246380"/>
          <a:ext cx="8229600" cy="14285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1. Выбрать систему оценки (бальную, зачтено/не зачтено);</a:t>
          </a:r>
          <a:endParaRPr lang="ru-RU" sz="3300" kern="1200" dirty="0"/>
        </a:p>
      </dsp:txBody>
      <dsp:txXfrm>
        <a:off x="69737" y="316117"/>
        <a:ext cx="8090126" cy="1289096"/>
      </dsp:txXfrm>
    </dsp:sp>
    <dsp:sp modelId="{A2311E96-606A-47AB-AD47-59C36648985A}">
      <dsp:nvSpPr>
        <dsp:cNvPr id="0" name=""/>
        <dsp:cNvSpPr/>
      </dsp:nvSpPr>
      <dsp:spPr>
        <a:xfrm>
          <a:off x="0" y="1769990"/>
          <a:ext cx="8229600" cy="1428570"/>
        </a:xfrm>
        <a:prstGeom prst="roundRect">
          <a:avLst/>
        </a:prstGeom>
        <a:gradFill rotWithShape="0">
          <a:gsLst>
            <a:gs pos="0">
              <a:schemeClr val="accent2">
                <a:hueOff val="899978"/>
                <a:satOff val="24292"/>
                <a:lumOff val="2550"/>
                <a:alphaOff val="0"/>
                <a:tint val="50000"/>
                <a:satMod val="300000"/>
              </a:schemeClr>
            </a:gs>
            <a:gs pos="35000">
              <a:schemeClr val="accent2">
                <a:hueOff val="899978"/>
                <a:satOff val="24292"/>
                <a:lumOff val="2550"/>
                <a:alphaOff val="0"/>
                <a:tint val="37000"/>
                <a:satMod val="300000"/>
              </a:schemeClr>
            </a:gs>
            <a:gs pos="100000">
              <a:schemeClr val="accent2">
                <a:hueOff val="899978"/>
                <a:satOff val="24292"/>
                <a:lumOff val="255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2. Определить  показатели (параметры) и критерии выставления оценки</a:t>
          </a:r>
          <a:endParaRPr lang="ru-RU" sz="3300" kern="1200" dirty="0"/>
        </a:p>
      </dsp:txBody>
      <dsp:txXfrm>
        <a:off x="69737" y="1839727"/>
        <a:ext cx="8090126" cy="1289096"/>
      </dsp:txXfrm>
    </dsp:sp>
    <dsp:sp modelId="{898D00EE-640D-4F99-B1A6-3CF604F77FA4}">
      <dsp:nvSpPr>
        <dsp:cNvPr id="0" name=""/>
        <dsp:cNvSpPr/>
      </dsp:nvSpPr>
      <dsp:spPr>
        <a:xfrm>
          <a:off x="0" y="3293601"/>
          <a:ext cx="8229600" cy="1428570"/>
        </a:xfrm>
        <a:prstGeom prst="roundRect">
          <a:avLst/>
        </a:prstGeom>
        <a:gradFill rotWithShape="0">
          <a:gsLst>
            <a:gs pos="0">
              <a:schemeClr val="accent2">
                <a:hueOff val="1799955"/>
                <a:satOff val="48584"/>
                <a:lumOff val="5099"/>
                <a:alphaOff val="0"/>
                <a:tint val="50000"/>
                <a:satMod val="300000"/>
              </a:schemeClr>
            </a:gs>
            <a:gs pos="35000">
              <a:schemeClr val="accent2">
                <a:hueOff val="1799955"/>
                <a:satOff val="48584"/>
                <a:lumOff val="5099"/>
                <a:alphaOff val="0"/>
                <a:tint val="37000"/>
                <a:satMod val="300000"/>
              </a:schemeClr>
            </a:gs>
            <a:gs pos="100000">
              <a:schemeClr val="accent2">
                <a:hueOff val="1799955"/>
                <a:satOff val="48584"/>
                <a:lumOff val="509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smtClean="0"/>
            <a:t>3. Разработать шкалу оценки (оценочный лист)</a:t>
          </a:r>
          <a:endParaRPr lang="ru-RU" sz="3300" kern="1200"/>
        </a:p>
      </dsp:txBody>
      <dsp:txXfrm>
        <a:off x="69737" y="3363338"/>
        <a:ext cx="8090126" cy="128909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2873E9-3EF1-42D5-9516-5A662F3154E0}">
      <dsp:nvSpPr>
        <dsp:cNvPr id="0" name=""/>
        <dsp:cNvSpPr/>
      </dsp:nvSpPr>
      <dsp:spPr>
        <a:xfrm>
          <a:off x="0" y="118729"/>
          <a:ext cx="8280920" cy="11688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Вопрос </a:t>
          </a:r>
          <a:r>
            <a:rPr lang="ru-RU" sz="2700" kern="1200" dirty="0" err="1" smtClean="0"/>
            <a:t>перезачета</a:t>
          </a:r>
          <a:r>
            <a:rPr lang="ru-RU" sz="2700" kern="1200" dirty="0" smtClean="0"/>
            <a:t> результатов ДПО в ОПОП СПО законодательно не проработан</a:t>
          </a:r>
          <a:endParaRPr lang="ru-RU" sz="2700" kern="1200" dirty="0"/>
        </a:p>
      </dsp:txBody>
      <dsp:txXfrm>
        <a:off x="57058" y="175787"/>
        <a:ext cx="8166804" cy="1054714"/>
      </dsp:txXfrm>
    </dsp:sp>
    <dsp:sp modelId="{C28A4A28-02CC-416D-B27B-7C1550CA943F}">
      <dsp:nvSpPr>
        <dsp:cNvPr id="0" name=""/>
        <dsp:cNvSpPr/>
      </dsp:nvSpPr>
      <dsp:spPr>
        <a:xfrm>
          <a:off x="0" y="1365319"/>
          <a:ext cx="8280920" cy="8501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Основные линии проработки:</a:t>
          </a:r>
          <a:endParaRPr lang="ru-RU" sz="2700" kern="1200"/>
        </a:p>
      </dsp:txBody>
      <dsp:txXfrm>
        <a:off x="41500" y="1406819"/>
        <a:ext cx="8197920" cy="767136"/>
      </dsp:txXfrm>
    </dsp:sp>
    <dsp:sp modelId="{509FD705-1E7B-4BBA-B9A9-828272C6046A}">
      <dsp:nvSpPr>
        <dsp:cNvPr id="0" name=""/>
        <dsp:cNvSpPr/>
      </dsp:nvSpPr>
      <dsp:spPr>
        <a:xfrm>
          <a:off x="0" y="2215456"/>
          <a:ext cx="8280920" cy="2850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19" tIns="34290" rIns="192024" bIns="34290" numCol="1" spcCol="1270" anchor="t" anchorCtr="0">
          <a:noAutofit/>
        </a:bodyPr>
        <a:lstStyle/>
        <a:p>
          <a:pPr marL="0" lvl="1" indent="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100" kern="1200" dirty="0" err="1" smtClean="0"/>
            <a:t>Перезачет</a:t>
          </a:r>
          <a:r>
            <a:rPr lang="ru-RU" sz="2100" kern="1200" dirty="0" smtClean="0"/>
            <a:t>  на основе оценивания фактического достижения обучающимся планируемых результатов части осваиваемой образовательной программы (интеграция результатов освоения е модулей ДПП  в ОПОП СПО с использованием </a:t>
          </a:r>
          <a:r>
            <a:rPr lang="ru-RU" sz="2100" b="1" kern="1200" dirty="0" smtClean="0">
              <a:solidFill>
                <a:srgbClr val="FF0000"/>
              </a:solidFill>
            </a:rPr>
            <a:t>ОЦЕНОЧНЫХ СРЕДСТВ</a:t>
          </a:r>
          <a:r>
            <a:rPr lang="ru-RU" sz="2100" kern="1200" dirty="0" smtClean="0"/>
            <a:t>);</a:t>
          </a:r>
          <a:endParaRPr lang="ru-RU" sz="2100" kern="1200" dirty="0"/>
        </a:p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100" kern="1200" dirty="0" smtClean="0"/>
            <a:t>Разработка и </a:t>
          </a:r>
          <a:r>
            <a:rPr lang="ru-RU" sz="2100" kern="1200" dirty="0" err="1" smtClean="0"/>
            <a:t>перезачет</a:t>
          </a:r>
          <a:r>
            <a:rPr lang="ru-RU" sz="2100" kern="1200" dirty="0" smtClean="0"/>
            <a:t> учебных модулей ДПП, которые будут полностью соответствовать учебным дисциплинам и(или) их разделам, УД, Практике, МДК, ПМ ОПОП СПО</a:t>
          </a:r>
          <a:endParaRPr lang="ru-RU" sz="2100" kern="1200" dirty="0"/>
        </a:p>
      </dsp:txBody>
      <dsp:txXfrm>
        <a:off x="0" y="2215456"/>
        <a:ext cx="8280920" cy="285039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98315-594F-4A20-84C7-59CACCBA94CF}">
      <dsp:nvSpPr>
        <dsp:cNvPr id="0" name=""/>
        <dsp:cNvSpPr/>
      </dsp:nvSpPr>
      <dsp:spPr>
        <a:xfrm>
          <a:off x="0" y="108012"/>
          <a:ext cx="8424936" cy="13127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0" kern="1200" dirty="0" smtClean="0"/>
            <a:t>Интеграция ДПО и СПО должна сохранить преимущества модульного принципа построения образовательных программ</a:t>
          </a:r>
          <a:r>
            <a:rPr lang="ru-RU" sz="1700" i="0" kern="1200" dirty="0" smtClean="0"/>
            <a:t> и гибкости, которая предполагает быструю адаптацию ДПП  и ее учебных модулей под нужды Заказчика и других заинтересованных сторон</a:t>
          </a:r>
          <a:endParaRPr lang="ru-RU" sz="1700" i="0" kern="1200" dirty="0"/>
        </a:p>
      </dsp:txBody>
      <dsp:txXfrm>
        <a:off x="64083" y="172095"/>
        <a:ext cx="8296770" cy="1184574"/>
      </dsp:txXfrm>
    </dsp:sp>
    <dsp:sp modelId="{3437BF32-DF6E-4AF6-9D54-F1F68CE251C4}">
      <dsp:nvSpPr>
        <dsp:cNvPr id="0" name=""/>
        <dsp:cNvSpPr/>
      </dsp:nvSpPr>
      <dsp:spPr>
        <a:xfrm>
          <a:off x="0" y="1469712"/>
          <a:ext cx="8424936" cy="1159713"/>
        </a:xfrm>
        <a:prstGeom prst="roundRect">
          <a:avLst/>
        </a:prstGeom>
        <a:gradFill rotWithShape="0">
          <a:gsLst>
            <a:gs pos="0">
              <a:schemeClr val="accent5">
                <a:hueOff val="2344826"/>
                <a:satOff val="-18899"/>
                <a:lumOff val="5360"/>
                <a:alphaOff val="0"/>
                <a:tint val="50000"/>
                <a:satMod val="300000"/>
              </a:schemeClr>
            </a:gs>
            <a:gs pos="35000">
              <a:schemeClr val="accent5">
                <a:hueOff val="2344826"/>
                <a:satOff val="-18899"/>
                <a:lumOff val="5360"/>
                <a:alphaOff val="0"/>
                <a:tint val="37000"/>
                <a:satMod val="300000"/>
              </a:schemeClr>
            </a:gs>
            <a:gs pos="100000">
              <a:schemeClr val="accent5">
                <a:hueOff val="2344826"/>
                <a:satOff val="-18899"/>
                <a:lumOff val="53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0" kern="1200" dirty="0" smtClean="0"/>
            <a:t>Разработка учебных модулей ДПП полностью соответствующих дисциплине, МДК, ПМ,</a:t>
          </a:r>
          <a:r>
            <a:rPr lang="ru-RU" sz="1700" i="0" kern="1200" dirty="0" smtClean="0"/>
            <a:t> может  привести к потере гибкости и мобильности ДПО в ПОО</a:t>
          </a:r>
          <a:endParaRPr lang="ru-RU" sz="1700" i="0" kern="1200" dirty="0"/>
        </a:p>
      </dsp:txBody>
      <dsp:txXfrm>
        <a:off x="56613" y="1526325"/>
        <a:ext cx="8311710" cy="1046487"/>
      </dsp:txXfrm>
    </dsp:sp>
    <dsp:sp modelId="{F1D7FCB4-0FD4-4B19-AF4D-7C68BC2585AA}">
      <dsp:nvSpPr>
        <dsp:cNvPr id="0" name=""/>
        <dsp:cNvSpPr/>
      </dsp:nvSpPr>
      <dsp:spPr>
        <a:xfrm>
          <a:off x="0" y="2692299"/>
          <a:ext cx="8424936" cy="1312740"/>
        </a:xfrm>
        <a:prstGeom prst="roundRect">
          <a:avLst/>
        </a:prstGeom>
        <a:gradFill rotWithShape="0">
          <a:gsLst>
            <a:gs pos="0">
              <a:schemeClr val="accent5">
                <a:hueOff val="4689652"/>
                <a:satOff val="-37799"/>
                <a:lumOff val="10719"/>
                <a:alphaOff val="0"/>
                <a:tint val="50000"/>
                <a:satMod val="300000"/>
              </a:schemeClr>
            </a:gs>
            <a:gs pos="35000">
              <a:schemeClr val="accent5">
                <a:hueOff val="4689652"/>
                <a:satOff val="-37799"/>
                <a:lumOff val="10719"/>
                <a:alphaOff val="0"/>
                <a:tint val="37000"/>
                <a:satMod val="300000"/>
              </a:schemeClr>
            </a:gs>
            <a:gs pos="100000">
              <a:schemeClr val="accent5">
                <a:hueOff val="4689652"/>
                <a:satOff val="-37799"/>
                <a:lumOff val="1071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0" kern="1200" dirty="0" smtClean="0"/>
            <a:t>Зачет  </a:t>
          </a:r>
          <a:r>
            <a:rPr lang="ru-RU" sz="1700" i="0" kern="1200" dirty="0" smtClean="0"/>
            <a:t>на основе результатов </a:t>
          </a:r>
          <a:r>
            <a:rPr lang="ru-RU" sz="1700" b="1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оценивания фактического достижения обучающимся результатов обучения</a:t>
          </a:r>
          <a:r>
            <a:rPr lang="ru-RU" sz="1700" i="0" kern="1200" dirty="0" smtClean="0"/>
            <a:t>, в целом позволит сохранить гибкость и мобильность программ ДПО</a:t>
          </a:r>
          <a:endParaRPr lang="ru-RU" sz="1700" i="0" kern="1200" dirty="0"/>
        </a:p>
      </dsp:txBody>
      <dsp:txXfrm>
        <a:off x="64083" y="2756382"/>
        <a:ext cx="8296770" cy="1184574"/>
      </dsp:txXfrm>
    </dsp:sp>
    <dsp:sp modelId="{91954715-A2C5-4FE4-B03B-A3CE9A3E651E}">
      <dsp:nvSpPr>
        <dsp:cNvPr id="0" name=""/>
        <dsp:cNvSpPr/>
      </dsp:nvSpPr>
      <dsp:spPr>
        <a:xfrm>
          <a:off x="0" y="4040085"/>
          <a:ext cx="8424936" cy="964470"/>
        </a:xfrm>
        <a:prstGeom prst="roundRect">
          <a:avLst/>
        </a:prstGeom>
        <a:gradFill rotWithShape="0">
          <a:gsLst>
            <a:gs pos="0">
              <a:schemeClr val="accent5">
                <a:hueOff val="7034478"/>
                <a:satOff val="-56698"/>
                <a:lumOff val="16079"/>
                <a:alphaOff val="0"/>
                <a:tint val="50000"/>
                <a:satMod val="300000"/>
              </a:schemeClr>
            </a:gs>
            <a:gs pos="35000">
              <a:schemeClr val="accent5">
                <a:hueOff val="7034478"/>
                <a:satOff val="-56698"/>
                <a:lumOff val="16079"/>
                <a:alphaOff val="0"/>
                <a:tint val="37000"/>
                <a:satMod val="300000"/>
              </a:schemeClr>
            </a:gs>
            <a:gs pos="100000">
              <a:schemeClr val="accent5">
                <a:hueOff val="7034478"/>
                <a:satOff val="-56698"/>
                <a:lumOff val="1607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0" kern="1200" dirty="0" smtClean="0"/>
            <a:t>Необходима законодательная основа  и последующая разработка соответствующих ЛНА ПОО</a:t>
          </a:r>
          <a:endParaRPr lang="ru-RU" sz="1700" i="0" kern="1200" dirty="0"/>
        </a:p>
      </dsp:txBody>
      <dsp:txXfrm>
        <a:off x="47082" y="4087167"/>
        <a:ext cx="8330772" cy="870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6CCDF9-4234-403B-A994-39D82DD9438B}">
      <dsp:nvSpPr>
        <dsp:cNvPr id="0" name=""/>
        <dsp:cNvSpPr/>
      </dsp:nvSpPr>
      <dsp:spPr>
        <a:xfrm>
          <a:off x="0" y="84403"/>
          <a:ext cx="8219256" cy="6460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Федеральный закон от 29 декабря 2012 г. N 273-ФЗ "Об образовании в Российской Федерации" </a:t>
          </a:r>
          <a:endParaRPr lang="ru-RU" sz="1300" kern="1200"/>
        </a:p>
      </dsp:txBody>
      <dsp:txXfrm>
        <a:off x="31539" y="115942"/>
        <a:ext cx="8156178" cy="582997"/>
      </dsp:txXfrm>
    </dsp:sp>
    <dsp:sp modelId="{580E110B-7DE8-4B20-9E00-2DEE778B7983}">
      <dsp:nvSpPr>
        <dsp:cNvPr id="0" name=""/>
        <dsp:cNvSpPr/>
      </dsp:nvSpPr>
      <dsp:spPr>
        <a:xfrm>
          <a:off x="0" y="767919"/>
          <a:ext cx="8219256" cy="123391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Приказ Министерства науки и высшего образования и Министерства просвещения Российской Федерации от 30 июля 2020 г. N 845/369 «Об утверждении Порядка зачета организацией, осуществляющей образовательную деятельность, 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деятельность»</a:t>
          </a:r>
          <a:endParaRPr lang="ru-RU" sz="1300" kern="1200"/>
        </a:p>
      </dsp:txBody>
      <dsp:txXfrm>
        <a:off x="60235" y="828154"/>
        <a:ext cx="8098786" cy="1113441"/>
      </dsp:txXfrm>
    </dsp:sp>
    <dsp:sp modelId="{4BF71C7E-4C8A-4DA1-950C-4BDAADBDCB04}">
      <dsp:nvSpPr>
        <dsp:cNvPr id="0" name=""/>
        <dsp:cNvSpPr/>
      </dsp:nvSpPr>
      <dsp:spPr>
        <a:xfrm>
          <a:off x="0" y="2039270"/>
          <a:ext cx="8219256" cy="98957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Приказ </a:t>
          </a:r>
          <a:r>
            <a:rPr lang="ru-RU" sz="1300" kern="1200" dirty="0" err="1" smtClean="0"/>
            <a:t>Минобрнауки</a:t>
          </a:r>
          <a:r>
            <a:rPr lang="ru-RU" sz="1300" kern="1200" dirty="0" smtClean="0"/>
            <a:t> России от 01 июля 2013 года N 499</a:t>
          </a:r>
          <a:br>
            <a:rPr lang="ru-RU" sz="1300" kern="1200" dirty="0" smtClean="0"/>
          </a:br>
          <a:r>
            <a:rPr lang="ru-RU" sz="1300" kern="1200" dirty="0" smtClean="0"/>
            <a:t>(ред. от 15.11.2013) «Об утверждении Порядка организации и осуществления образовательной деятельности по дополнительным профессиональным программам»</a:t>
          </a:r>
          <a:endParaRPr lang="ru-RU" sz="1300" kern="1200" dirty="0"/>
        </a:p>
      </dsp:txBody>
      <dsp:txXfrm>
        <a:off x="48307" y="2087577"/>
        <a:ext cx="8122642" cy="892958"/>
      </dsp:txXfrm>
    </dsp:sp>
    <dsp:sp modelId="{FD611DC5-951C-463E-AAD7-2BC432222D0D}">
      <dsp:nvSpPr>
        <dsp:cNvPr id="0" name=""/>
        <dsp:cNvSpPr/>
      </dsp:nvSpPr>
      <dsp:spPr>
        <a:xfrm>
          <a:off x="0" y="3066282"/>
          <a:ext cx="8219256" cy="9065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/>
            <a:t>Методические рекомендации об организации ускоренного обучения по основным профессиональным образовательным программам среднего профессионального образования (направлены письмом </a:t>
          </a:r>
          <a:r>
            <a:rPr lang="ru-RU" sz="1300" b="0" kern="1200" dirty="0" err="1" smtClean="0"/>
            <a:t>Минобрнауки</a:t>
          </a:r>
          <a:r>
            <a:rPr lang="ru-RU" sz="1300" b="0" kern="1200" dirty="0" smtClean="0"/>
            <a:t> России от 20.07.2015 N 06-846)</a:t>
          </a:r>
          <a:endParaRPr lang="ru-RU" sz="1300" b="0" kern="1200" dirty="0"/>
        </a:p>
      </dsp:txBody>
      <dsp:txXfrm>
        <a:off x="44254" y="3110536"/>
        <a:ext cx="8130748" cy="818046"/>
      </dsp:txXfrm>
    </dsp:sp>
    <dsp:sp modelId="{35BA97B7-8DA0-4FE2-8546-175C5D70A581}">
      <dsp:nvSpPr>
        <dsp:cNvPr id="0" name=""/>
        <dsp:cNvSpPr/>
      </dsp:nvSpPr>
      <dsp:spPr>
        <a:xfrm>
          <a:off x="0" y="4010277"/>
          <a:ext cx="8219256" cy="123391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smtClean="0">
              <a:hlinkClick xmlns:r="http://schemas.openxmlformats.org/officeDocument/2006/relationships" r:id="rId1"/>
            </a:rPr>
            <a:t>Приказ Министерства образования и науки РФ от 14 июня 2013 г. N 464 "Об утверждении Порядка организации и осуществления образовательной деятельности по образовательным программам среднего профессионального образования" (с изменениями и дополнениями)</a:t>
          </a:r>
          <a:endParaRPr lang="ru-RU" sz="1300" b="0" kern="1200" dirty="0"/>
        </a:p>
      </dsp:txBody>
      <dsp:txXfrm>
        <a:off x="60235" y="4070512"/>
        <a:ext cx="8098786" cy="1113441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7FD259-C794-4FFA-947F-9A9DEE03DB8E}">
      <dsp:nvSpPr>
        <dsp:cNvPr id="0" name=""/>
        <dsp:cNvSpPr/>
      </dsp:nvSpPr>
      <dsp:spPr>
        <a:xfrm>
          <a:off x="0" y="26710"/>
          <a:ext cx="8424936" cy="88286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Были направлены на тот же комплект компетенций и/или знаний, умений, практического опыта;</a:t>
          </a:r>
          <a:endParaRPr lang="ru-RU" sz="2000" kern="1200" dirty="0"/>
        </a:p>
      </dsp:txBody>
      <dsp:txXfrm>
        <a:off x="43098" y="69808"/>
        <a:ext cx="8338740" cy="796671"/>
      </dsp:txXfrm>
    </dsp:sp>
    <dsp:sp modelId="{50725B23-F0C2-4E43-AAAD-A64709AAB1C2}">
      <dsp:nvSpPr>
        <dsp:cNvPr id="0" name=""/>
        <dsp:cNvSpPr/>
      </dsp:nvSpPr>
      <dsp:spPr>
        <a:xfrm>
          <a:off x="0" y="970058"/>
          <a:ext cx="8424936" cy="1619316"/>
        </a:xfrm>
        <a:prstGeom prst="roundRect">
          <a:avLst/>
        </a:prstGeom>
        <a:gradFill rotWithShape="0">
          <a:gsLst>
            <a:gs pos="0">
              <a:schemeClr val="accent4">
                <a:hueOff val="1545236"/>
                <a:satOff val="16843"/>
                <a:lumOff val="-3530"/>
                <a:alphaOff val="0"/>
                <a:tint val="50000"/>
                <a:satMod val="300000"/>
              </a:schemeClr>
            </a:gs>
            <a:gs pos="35000">
              <a:schemeClr val="accent4">
                <a:hueOff val="1545236"/>
                <a:satOff val="16843"/>
                <a:lumOff val="-3530"/>
                <a:alphaOff val="0"/>
                <a:tint val="37000"/>
                <a:satMod val="300000"/>
              </a:schemeClr>
            </a:gs>
            <a:gs pos="100000">
              <a:schemeClr val="accent4">
                <a:hueOff val="1545236"/>
                <a:satOff val="16843"/>
                <a:lumOff val="-35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Были сходными с оценочными средствами, применяемыми для промежуточной аттестации по учебным дисциплинам и(или) их разделам, междисциплинарным курсам, профессиональным модулям ОПОП СПО;</a:t>
          </a:r>
          <a:endParaRPr lang="ru-RU" sz="2000" kern="1200"/>
        </a:p>
      </dsp:txBody>
      <dsp:txXfrm>
        <a:off x="79048" y="1049106"/>
        <a:ext cx="8266840" cy="1461220"/>
      </dsp:txXfrm>
    </dsp:sp>
    <dsp:sp modelId="{8E48D785-3FBE-46E6-A591-3F1A49FF756D}">
      <dsp:nvSpPr>
        <dsp:cNvPr id="0" name=""/>
        <dsp:cNvSpPr/>
      </dsp:nvSpPr>
      <dsp:spPr>
        <a:xfrm>
          <a:off x="0" y="2649854"/>
          <a:ext cx="8424936" cy="851825"/>
        </a:xfrm>
        <a:prstGeom prst="roundRect">
          <a:avLst/>
        </a:prstGeom>
        <a:gradFill rotWithShape="0">
          <a:gsLst>
            <a:gs pos="0">
              <a:schemeClr val="accent4">
                <a:hueOff val="3090473"/>
                <a:satOff val="33685"/>
                <a:lumOff val="-7059"/>
                <a:alphaOff val="0"/>
                <a:tint val="50000"/>
                <a:satMod val="300000"/>
              </a:schemeClr>
            </a:gs>
            <a:gs pos="35000">
              <a:schemeClr val="accent4">
                <a:hueOff val="3090473"/>
                <a:satOff val="33685"/>
                <a:lumOff val="-7059"/>
                <a:alphaOff val="0"/>
                <a:tint val="37000"/>
                <a:satMod val="300000"/>
              </a:schemeClr>
            </a:gs>
            <a:gs pos="100000">
              <a:schemeClr val="accent4">
                <a:hueOff val="3090473"/>
                <a:satOff val="33685"/>
                <a:lumOff val="-70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Проводились в сходных условиях. </a:t>
          </a:r>
          <a:endParaRPr lang="ru-RU" sz="2000" kern="1200"/>
        </a:p>
      </dsp:txBody>
      <dsp:txXfrm>
        <a:off x="41583" y="2691437"/>
        <a:ext cx="8341770" cy="7686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B0E1C2-75BA-4C8C-A691-78F3AD656B37}">
      <dsp:nvSpPr>
        <dsp:cNvPr id="0" name=""/>
        <dsp:cNvSpPr/>
      </dsp:nvSpPr>
      <dsp:spPr>
        <a:xfrm>
          <a:off x="0" y="53563"/>
          <a:ext cx="8229600" cy="2471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Под учебным модулем в данном случае понимается часть образовательной программы</a:t>
          </a:r>
          <a:r>
            <a:rPr lang="ru-RU" sz="2200" b="1" kern="1200" dirty="0" smtClean="0"/>
            <a:t> </a:t>
          </a:r>
          <a:r>
            <a:rPr lang="ru-RU" sz="2200" kern="1200" dirty="0" smtClean="0"/>
            <a:t>(нескольких программ) ДПО, направленная на совершенствование и (или) получение новой компетенции, необходимой для профессиональной деятельности, и (или) повышение профессионального уровня в рамках имеющейся квалификации. </a:t>
          </a:r>
          <a:endParaRPr lang="ru-RU" sz="2200" kern="1200" dirty="0"/>
        </a:p>
      </dsp:txBody>
      <dsp:txXfrm>
        <a:off x="120626" y="174189"/>
        <a:ext cx="7988348" cy="2229788"/>
      </dsp:txXfrm>
    </dsp:sp>
    <dsp:sp modelId="{7364AB91-3264-400D-8972-9E9C333A69B8}">
      <dsp:nvSpPr>
        <dsp:cNvPr id="0" name=""/>
        <dsp:cNvSpPr/>
      </dsp:nvSpPr>
      <dsp:spPr>
        <a:xfrm>
          <a:off x="0" y="2587964"/>
          <a:ext cx="8229600" cy="24710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Модуль имеет «входные требования» в виде набора планируемых   компетенций и результатов обучения (знаний, умений, владений и (или) практического опыта) которые в совокупности должны обеспечить обучающемуся освоение заявленной компетенции (группы компетенций). </a:t>
          </a:r>
          <a:endParaRPr lang="ru-RU" sz="2200" kern="1200"/>
        </a:p>
      </dsp:txBody>
      <dsp:txXfrm>
        <a:off x="120626" y="2708590"/>
        <a:ext cx="7988348" cy="22297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7FABC-CC28-4E5A-89C4-E2D3A7458F3F}">
      <dsp:nvSpPr>
        <dsp:cNvPr id="0" name=""/>
        <dsp:cNvSpPr/>
      </dsp:nvSpPr>
      <dsp:spPr>
        <a:xfrm>
          <a:off x="0" y="14985"/>
          <a:ext cx="8229600" cy="492803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Основной целью системы внутреннего признания модулей ДПП является обеспечение процессов интеграции модульных технологий дополнительного профессионального образования в процессы основной деятельности профессиональных образовательных организаций, включая разработку типовой нормативной базы профессиональных образовательных организаций (ПОО).</a:t>
          </a:r>
          <a:endParaRPr lang="ru-RU" sz="2700" kern="1200" dirty="0"/>
        </a:p>
      </dsp:txBody>
      <dsp:txXfrm>
        <a:off x="240567" y="255552"/>
        <a:ext cx="7748466" cy="44469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131CB-CAE4-4EE8-A72E-5CD179457766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01149A-D374-4234-B43A-E2CC6CF1D7CC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контексте признания результатов освоения модулей ДПП и зачета их в ОПОП СПО необходимо </a:t>
          </a:r>
          <a:r>
            <a:rPr lang="ru-RU" sz="2400" b="1" kern="1200" dirty="0" smtClean="0">
              <a:solidFill>
                <a:srgbClr val="FF0000"/>
              </a:solidFill>
            </a:rPr>
            <a:t>сопоставить результаты обучения</a:t>
          </a:r>
          <a:r>
            <a:rPr lang="ru-RU" sz="2400" kern="1200" dirty="0" smtClean="0"/>
            <a:t>, полученные в процессе освоения модульных программ ДПО, и учебных предметов, курсов, дисциплин (модулей), практики, предусмотренных в основных образовательных программах среднего профессионального образования. </a:t>
          </a:r>
          <a:endParaRPr lang="ru-RU" sz="2400" kern="1200" dirty="0"/>
        </a:p>
      </dsp:txBody>
      <dsp:txXfrm>
        <a:off x="2262981" y="0"/>
        <a:ext cx="5966618" cy="45259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FE85F-07C4-4CDE-8A6A-34C4DB779B0E}">
      <dsp:nvSpPr>
        <dsp:cNvPr id="0" name=""/>
        <dsp:cNvSpPr/>
      </dsp:nvSpPr>
      <dsp:spPr>
        <a:xfrm>
          <a:off x="0" y="43293"/>
          <a:ext cx="8219256" cy="14641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компетенции, и соответствующие им знания и умения, освоенные в рамках модуля ДПП;</a:t>
          </a:r>
          <a:endParaRPr lang="ru-RU" sz="2900" kern="1200" dirty="0"/>
        </a:p>
      </dsp:txBody>
      <dsp:txXfrm>
        <a:off x="71473" y="114766"/>
        <a:ext cx="8076310" cy="1321190"/>
      </dsp:txXfrm>
    </dsp:sp>
    <dsp:sp modelId="{76C479CE-FF34-45AE-81CB-6C00F0601C71}">
      <dsp:nvSpPr>
        <dsp:cNvPr id="0" name=""/>
        <dsp:cNvSpPr/>
      </dsp:nvSpPr>
      <dsp:spPr>
        <a:xfrm>
          <a:off x="0" y="1599589"/>
          <a:ext cx="8219256" cy="2494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smtClean="0"/>
            <a:t>справки об обучении или о периоде обучения, которые могут быть выданы обучающимся по результатам успешного освоения модуля ДПП.</a:t>
          </a:r>
          <a:endParaRPr lang="ru-RU" sz="2900" kern="1200"/>
        </a:p>
      </dsp:txBody>
      <dsp:txXfrm>
        <a:off x="121769" y="1721358"/>
        <a:ext cx="7975718" cy="22509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A06F2-E722-4827-90BB-F36104C7963B}">
      <dsp:nvSpPr>
        <dsp:cNvPr id="0" name=""/>
        <dsp:cNvSpPr/>
      </dsp:nvSpPr>
      <dsp:spPr>
        <a:xfrm>
          <a:off x="0" y="285330"/>
          <a:ext cx="8363272" cy="14137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Сокращение сроков обучения</a:t>
          </a:r>
          <a:r>
            <a:rPr lang="ru-RU" sz="2800" kern="1200" dirty="0" smtClean="0"/>
            <a:t>;</a:t>
          </a:r>
          <a:endParaRPr lang="ru-RU" sz="2800" kern="1200" dirty="0"/>
        </a:p>
      </dsp:txBody>
      <dsp:txXfrm>
        <a:off x="69014" y="354344"/>
        <a:ext cx="8225244" cy="1275721"/>
      </dsp:txXfrm>
    </dsp:sp>
    <dsp:sp modelId="{B208D65D-77D0-44B7-BCC3-499539B12634}">
      <dsp:nvSpPr>
        <dsp:cNvPr id="0" name=""/>
        <dsp:cNvSpPr/>
      </dsp:nvSpPr>
      <dsp:spPr>
        <a:xfrm>
          <a:off x="0" y="1816952"/>
          <a:ext cx="8363272" cy="21621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Возможность  обучения по </a:t>
          </a:r>
          <a:r>
            <a:rPr lang="ru-RU" sz="2800" b="1" kern="1200" dirty="0" smtClean="0"/>
            <a:t>индивидуальному учебному плану</a:t>
          </a:r>
          <a:r>
            <a:rPr lang="ru-RU" sz="2800" kern="1200" dirty="0" smtClean="0"/>
            <a:t>, который формирует </a:t>
          </a:r>
          <a:r>
            <a:rPr lang="ru-RU" sz="2800" b="1" kern="1200" dirty="0" smtClean="0"/>
            <a:t>индивидуальную образовательную траекторию </a:t>
          </a:r>
          <a:r>
            <a:rPr lang="ru-RU" sz="2800" kern="1200" dirty="0" smtClean="0"/>
            <a:t>обучающегося</a:t>
          </a:r>
          <a:endParaRPr lang="ru-RU" sz="2800" kern="1200" dirty="0"/>
        </a:p>
      </dsp:txBody>
      <dsp:txXfrm>
        <a:off x="105548" y="1922500"/>
        <a:ext cx="8152176" cy="195106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8D5A2-5CAD-4B42-8186-3AD033A89F72}">
      <dsp:nvSpPr>
        <dsp:cNvPr id="0" name=""/>
        <dsp:cNvSpPr/>
      </dsp:nvSpPr>
      <dsp:spPr>
        <a:xfrm rot="10800000">
          <a:off x="2157239" y="1395582"/>
          <a:ext cx="5465805" cy="275345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4195" tIns="80010" rIns="149352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При необходимости может быть проведено оценивание фактического достижения обучающимся планируемых результатов части осваиваемой образовательной программы </a:t>
          </a:r>
          <a:endParaRPr lang="ru-RU" sz="2100" kern="1200" dirty="0"/>
        </a:p>
      </dsp:txBody>
      <dsp:txXfrm rot="10800000">
        <a:off x="2845601" y="1395582"/>
        <a:ext cx="4777443" cy="2753450"/>
      </dsp:txXfrm>
    </dsp:sp>
    <dsp:sp modelId="{DB5612E6-F356-4030-A6F4-98EA62A716BA}">
      <dsp:nvSpPr>
        <dsp:cNvPr id="0" name=""/>
        <dsp:cNvSpPr/>
      </dsp:nvSpPr>
      <dsp:spPr>
        <a:xfrm>
          <a:off x="596211" y="1171699"/>
          <a:ext cx="3122055" cy="320121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04D761-9D37-4A7B-862E-A7071927FF3F}">
      <dsp:nvSpPr>
        <dsp:cNvPr id="0" name=""/>
        <dsp:cNvSpPr/>
      </dsp:nvSpPr>
      <dsp:spPr>
        <a:xfrm>
          <a:off x="617219" y="0"/>
          <a:ext cx="6995160" cy="633670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F9D0B54-6DA2-4BC2-A90E-AF3A6E069737}">
      <dsp:nvSpPr>
        <dsp:cNvPr id="0" name=""/>
        <dsp:cNvSpPr/>
      </dsp:nvSpPr>
      <dsp:spPr>
        <a:xfrm>
          <a:off x="3684" y="1901011"/>
          <a:ext cx="1873478" cy="253468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результаты обучения</a:t>
          </a:r>
          <a:r>
            <a:rPr lang="ru-RU" sz="1600" kern="1200" smtClean="0"/>
            <a:t>, полученные в процессе освоения модуля ДПП</a:t>
          </a:r>
          <a:endParaRPr lang="ru-RU" sz="1600" kern="1200"/>
        </a:p>
      </dsp:txBody>
      <dsp:txXfrm>
        <a:off x="95140" y="1992467"/>
        <a:ext cx="1690566" cy="2351769"/>
      </dsp:txXfrm>
    </dsp:sp>
    <dsp:sp modelId="{F0C37B3B-E894-43FC-86ED-2DDA72A64FF7}">
      <dsp:nvSpPr>
        <dsp:cNvPr id="0" name=""/>
        <dsp:cNvSpPr/>
      </dsp:nvSpPr>
      <dsp:spPr>
        <a:xfrm>
          <a:off x="2098577" y="2880323"/>
          <a:ext cx="3242378" cy="323955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Каким требованиям должны отвечать </a:t>
          </a:r>
          <a:r>
            <a:rPr lang="ru-RU" sz="1800" kern="1200" dirty="0" smtClean="0">
              <a:solidFill>
                <a:srgbClr val="FF0000"/>
              </a:solidFill>
            </a:rPr>
            <a:t>оценочные средства</a:t>
          </a:r>
          <a:r>
            <a:rPr lang="ru-RU" sz="1800" kern="1200" dirty="0" smtClean="0"/>
            <a:t>, используемые для признания результатов освоения учебных модулей и зачета их в основных профессиональных образовательных программах СПО?</a:t>
          </a:r>
          <a:endParaRPr lang="ru-RU" sz="1800" kern="1200" dirty="0"/>
        </a:p>
      </dsp:txBody>
      <dsp:txXfrm>
        <a:off x="2256719" y="3038465"/>
        <a:ext cx="2926094" cy="2923267"/>
      </dsp:txXfrm>
    </dsp:sp>
    <dsp:sp modelId="{8960C885-5511-448B-9F82-0910BCA79091}">
      <dsp:nvSpPr>
        <dsp:cNvPr id="0" name=""/>
        <dsp:cNvSpPr/>
      </dsp:nvSpPr>
      <dsp:spPr>
        <a:xfrm>
          <a:off x="5417432" y="1901011"/>
          <a:ext cx="2808483" cy="253468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результаты обучения</a:t>
          </a:r>
          <a:r>
            <a:rPr lang="ru-RU" sz="1600" kern="1200" dirty="0" smtClean="0"/>
            <a:t> по учебным предметам, курсам, дисциплинам(модулям), практикам ОПОП СПО</a:t>
          </a:r>
          <a:endParaRPr lang="ru-RU" sz="1600" kern="1200" dirty="0"/>
        </a:p>
      </dsp:txBody>
      <dsp:txXfrm>
        <a:off x="5541165" y="2024744"/>
        <a:ext cx="2561017" cy="2287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96F27-B663-46C9-8B06-D9247F6160E6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F0CDE-8149-4AAC-9FCE-811C508E0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6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A4EA4A-E6C4-469C-92A8-997CF54DF453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49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55576" y="6404391"/>
            <a:ext cx="2085975" cy="365125"/>
          </a:xfrm>
        </p:spPr>
        <p:txBody>
          <a:bodyPr/>
          <a:lstStyle/>
          <a:p>
            <a:fld id="{6C24C0F8-D0BF-4BAB-A2F2-AF3BF5DD6416}" type="datetime1">
              <a:rPr lang="ru-RU" smtClean="0"/>
              <a:t>24.11.2020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732241" y="6381328"/>
            <a:ext cx="1944216" cy="365125"/>
          </a:xfrm>
        </p:spPr>
        <p:txBody>
          <a:bodyPr/>
          <a:lstStyle>
            <a:lvl1pPr>
              <a:defRPr/>
            </a:lvl1pPr>
          </a:lstStyle>
          <a:p>
            <a:pPr algn="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9"/>
            <a:ext cx="8208912" cy="9019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7544" y="1988840"/>
            <a:ext cx="8219256" cy="4137323"/>
          </a:xfrm>
        </p:spPr>
        <p:txBody>
          <a:bodyPr vert="horz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20406-D8EE-4A53-93E7-1D115422C999}" type="datetime1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34C0-1B80-495D-B094-45D1F6BA8286}" type="datetime1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DD1C-F26D-49C1-A4C6-6B2522BF95B1}" type="datetime1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 sz="18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58B9-F84D-4CCE-9B6E-360CD59DF970}" type="datetime1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18754-D92C-4763-BC1D-950D3F570CA4}" type="datetime1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15F1-45AD-458D-8065-7C47A276EB7A}" type="datetime1">
              <a:rPr lang="ru-RU" smtClean="0"/>
              <a:t>24.11.2020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7C7A7-4408-4A44-9343-FDC1279F8F28}" type="datetime1">
              <a:rPr lang="ru-RU" smtClean="0"/>
              <a:t>24.11.2020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88B34-C2D3-4CCD-8F89-B021FFF884E8}" type="datetime1">
              <a:rPr lang="ru-RU" smtClean="0"/>
              <a:t>24.11.2020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FF71C-7382-447A-AE98-CD7FEAC4BF6C}" type="datetime1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C3D8-C26B-4042-ADEF-99337A1824CF}" type="datetime1">
              <a:rPr lang="ru-RU" smtClean="0"/>
              <a:t>24.11.2020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4141178-7332-42FC-A9C6-FA270128294D}" type="datetime1">
              <a:rPr lang="ru-RU" smtClean="0"/>
              <a:t>24.11.2020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9.jpe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8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861297537"/>
              </p:ext>
            </p:extLst>
          </p:nvPr>
        </p:nvGraphicFramePr>
        <p:xfrm>
          <a:off x="184340" y="1329095"/>
          <a:ext cx="8492116" cy="2749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0" name="Picture 2" descr="Учащиеся с учителем в тесто учебный курс — стоковое фото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93" y="4895156"/>
            <a:ext cx="2453100" cy="163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Профессиональное обучение - Электрик — стоковое фото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918" y="4078319"/>
            <a:ext cx="2266382" cy="1510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Взрослый Ed - исследование партнеров — стоковое фото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772" y="4725144"/>
            <a:ext cx="2485383" cy="165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s://i.sunhome.ru/journal/46/testi-v2.ori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693" y="5220268"/>
            <a:ext cx="1540080" cy="116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58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384176"/>
          </a:xfrm>
        </p:spPr>
        <p:txBody>
          <a:bodyPr/>
          <a:lstStyle/>
          <a:p>
            <a:r>
              <a:rPr lang="ru-RU" sz="2800" dirty="0" smtClean="0"/>
              <a:t>Оценочные средства, </a:t>
            </a:r>
            <a:r>
              <a:rPr lang="ru-RU" sz="2800" b="1" dirty="0">
                <a:effectLst/>
              </a:rPr>
              <a:t>используемым для признания результатов освоения учебных модулей </a:t>
            </a:r>
            <a:r>
              <a:rPr lang="ru-RU" sz="2800" b="1" dirty="0" smtClean="0">
                <a:effectLst/>
              </a:rPr>
              <a:t>должны: 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776520"/>
              </p:ext>
            </p:extLst>
          </p:nvPr>
        </p:nvGraphicFramePr>
        <p:xfrm>
          <a:off x="467544" y="1916832"/>
          <a:ext cx="821925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50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75240" cy="1411560"/>
          </a:xfrm>
        </p:spPr>
        <p:txBody>
          <a:bodyPr/>
          <a:lstStyle/>
          <a:p>
            <a:r>
              <a:rPr lang="ru-RU" sz="3200" dirty="0"/>
              <a:t>Оценочные средства, </a:t>
            </a:r>
            <a:r>
              <a:rPr lang="ru-RU" sz="3200" b="1" dirty="0">
                <a:effectLst/>
              </a:rPr>
              <a:t>используемым для признания результатов освоения учебных модулей </a:t>
            </a:r>
            <a:r>
              <a:rPr lang="ru-RU" sz="3200" b="1" dirty="0" smtClean="0">
                <a:effectLst/>
              </a:rPr>
              <a:t>должны </a:t>
            </a:r>
            <a:r>
              <a:rPr lang="ru-RU" sz="3200" dirty="0" smtClean="0"/>
              <a:t>содержать </a:t>
            </a:r>
            <a:r>
              <a:rPr lang="ru-RU" sz="3200" b="1" dirty="0" smtClean="0">
                <a:effectLst/>
              </a:rPr>
              <a:t>: 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524638"/>
              </p:ext>
            </p:extLst>
          </p:nvPr>
        </p:nvGraphicFramePr>
        <p:xfrm>
          <a:off x="467544" y="1916832"/>
          <a:ext cx="82296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59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50433"/>
              </p:ext>
            </p:extLst>
          </p:nvPr>
        </p:nvGraphicFramePr>
        <p:xfrm>
          <a:off x="457200" y="836712"/>
          <a:ext cx="8229600" cy="5289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2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80120"/>
          </a:xfrm>
        </p:spPr>
        <p:txBody>
          <a:bodyPr/>
          <a:lstStyle/>
          <a:p>
            <a:r>
              <a:rPr lang="ru-RU" dirty="0" smtClean="0"/>
              <a:t>Что оценивать?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624040"/>
              </p:ext>
            </p:extLst>
          </p:nvPr>
        </p:nvGraphicFramePr>
        <p:xfrm>
          <a:off x="468313" y="1196755"/>
          <a:ext cx="8218488" cy="499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9496"/>
                <a:gridCol w="2739496"/>
                <a:gridCol w="2739496"/>
              </a:tblGrid>
              <a:tr h="1103561">
                <a:tc>
                  <a:txBody>
                    <a:bodyPr/>
                    <a:lstStyle/>
                    <a:p>
                      <a:r>
                        <a:rPr lang="ru-RU" dirty="0" smtClean="0"/>
                        <a:t>Элементы ОПОП СПО, в рамках которых могут быть зачтены модули ДПП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Компетенции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Знания,</a:t>
                      </a:r>
                      <a:r>
                        <a:rPr lang="ru-RU" baseline="0" dirty="0" smtClean="0"/>
                        <a:t> умения и/или практический опыт</a:t>
                      </a:r>
                      <a:endParaRPr lang="ru-RU" dirty="0"/>
                    </a:p>
                  </a:txBody>
                  <a:tcPr/>
                </a:tc>
              </a:tr>
              <a:tr h="593289">
                <a:tc>
                  <a:txBody>
                    <a:bodyPr/>
                    <a:lstStyle/>
                    <a:p>
                      <a:r>
                        <a:rPr lang="ru-RU" dirty="0" smtClean="0"/>
                        <a:t>ПМ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endParaRPr lang="ru-RU" sz="4400" dirty="0"/>
                    </a:p>
                  </a:txBody>
                  <a:tcPr/>
                </a:tc>
              </a:tr>
              <a:tr h="593289">
                <a:tc>
                  <a:txBody>
                    <a:bodyPr/>
                    <a:lstStyle/>
                    <a:p>
                      <a:r>
                        <a:rPr lang="ru-RU" dirty="0" smtClean="0"/>
                        <a:t>МДК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-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endParaRPr lang="ru-RU" sz="4400" dirty="0"/>
                    </a:p>
                  </a:txBody>
                  <a:tcPr/>
                </a:tc>
              </a:tr>
              <a:tr h="5932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Практика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-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endParaRPr lang="ru-RU" sz="4400" dirty="0"/>
                    </a:p>
                  </a:txBody>
                  <a:tcPr/>
                </a:tc>
              </a:tr>
              <a:tr h="593289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Учебная дисциплина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-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endParaRPr lang="ru-RU" sz="4400" dirty="0"/>
                    </a:p>
                  </a:txBody>
                  <a:tcPr/>
                </a:tc>
              </a:tr>
              <a:tr h="593289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УЧЕБНЫЙ</a:t>
                      </a:r>
                      <a:r>
                        <a:rPr lang="ru-RU" baseline="0" dirty="0" smtClean="0"/>
                        <a:t> МОДУЛЬ (модуль ДПП)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endParaRPr lang="ru-RU" sz="4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endParaRPr lang="ru-RU" sz="4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3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00200"/>
          </a:xfrm>
        </p:spPr>
        <p:txBody>
          <a:bodyPr/>
          <a:lstStyle/>
          <a:p>
            <a:r>
              <a:rPr lang="ru-RU" sz="3600" dirty="0" smtClean="0"/>
              <a:t>Какие элементы оценочных средств отличаются в ДПО и СПО?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88840"/>
            <a:ext cx="8496944" cy="4248472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четкие индикаторы </a:t>
            </a:r>
            <a:r>
              <a:rPr lang="ru-RU" dirty="0"/>
              <a:t>– </a:t>
            </a:r>
            <a:r>
              <a:rPr lang="ru-RU" dirty="0" smtClean="0"/>
              <a:t>видимые проявления </a:t>
            </a:r>
            <a:r>
              <a:rPr lang="ru-RU" dirty="0"/>
              <a:t>сформированности компетенций и/или знаний, умений, владений, практического опыта;</a:t>
            </a:r>
          </a:p>
          <a:p>
            <a:pPr lvl="0"/>
            <a:r>
              <a:rPr lang="ru-RU" b="1" dirty="0" smtClean="0"/>
              <a:t>измерительные </a:t>
            </a:r>
            <a:r>
              <a:rPr lang="ru-RU" b="1" dirty="0"/>
              <a:t>материалы </a:t>
            </a:r>
            <a:r>
              <a:rPr lang="ru-RU" dirty="0"/>
              <a:t>(задания) и шкалы оценки;</a:t>
            </a:r>
          </a:p>
          <a:p>
            <a:pPr lvl="0"/>
            <a:r>
              <a:rPr lang="ru-RU" b="1" dirty="0"/>
              <a:t>методические указания по проведению оценочного мероприятия</a:t>
            </a:r>
            <a:r>
              <a:rPr lang="ru-RU" dirty="0"/>
              <a:t> (мероприятий), включая установленные требования к месту, условиям, используемым материалам и процедуре оценивания.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95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258" y="404664"/>
            <a:ext cx="8497373" cy="1129159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</a:rPr>
              <a:t>Какой тип контроля, используемый в </a:t>
            </a:r>
            <a:r>
              <a:rPr lang="ru-RU" sz="2400" dirty="0" smtClean="0">
                <a:solidFill>
                  <a:srgbClr val="FF0000"/>
                </a:solidFill>
                <a:effectLst/>
              </a:rPr>
              <a:t>учебных </a:t>
            </a:r>
            <a:r>
              <a:rPr lang="ru-RU" sz="2400" b="1" dirty="0" smtClean="0">
                <a:solidFill>
                  <a:srgbClr val="FF0000"/>
                </a:solidFill>
                <a:effectLst/>
              </a:rPr>
              <a:t>модулях, важен при признании результатов его освоения в ОПОП СПО? </a:t>
            </a:r>
            <a:endParaRPr lang="ru-RU" sz="2400" b="1" dirty="0">
              <a:effectLst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921409"/>
              </p:ext>
            </p:extLst>
          </p:nvPr>
        </p:nvGraphicFramePr>
        <p:xfrm>
          <a:off x="683568" y="1628800"/>
          <a:ext cx="8064896" cy="4580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4824536"/>
              </a:tblGrid>
              <a:tr h="61757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ТИПЫ КОНТРОЛЯ </a:t>
                      </a:r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ЧТО ОЦЕНИВАЕМ?</a:t>
                      </a:r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3986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Текущий контроль успеваемости</a:t>
                      </a:r>
                    </a:p>
                    <a:p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Результаты обучения: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знания, умения, владения и/или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практический опыт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обучающихся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64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Промежуточная аттестация обучающихся по результатам освоения учебного модуля</a:t>
                      </a:r>
                    </a:p>
                    <a:p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Результаты обучения: 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знания, умения, владения и/или практический опыт обучающихся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образовательные результаты: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профессиональные компетенции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Выгнутая вправо стрелка 3"/>
          <p:cNvSpPr/>
          <p:nvPr/>
        </p:nvSpPr>
        <p:spPr>
          <a:xfrm>
            <a:off x="8100392" y="2674640"/>
            <a:ext cx="863239" cy="2770584"/>
          </a:xfrm>
          <a:prstGeom prst="curvedLef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77948" y="4037401"/>
            <a:ext cx="648072" cy="122413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96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920880" cy="122413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Пример корректного применения </a:t>
            </a: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ОЦЕНОЧНЫХ СРЕДСТВ </a:t>
            </a:r>
            <a:r>
              <a:rPr lang="ru-RU" sz="2400" b="1" dirty="0">
                <a:solidFill>
                  <a:srgbClr val="FF0000"/>
                </a:solidFill>
              </a:rPr>
              <a:t>для </a:t>
            </a:r>
            <a:r>
              <a:rPr lang="ru-RU" sz="2400" b="1" dirty="0" smtClean="0">
                <a:solidFill>
                  <a:srgbClr val="FF0000"/>
                </a:solidFill>
              </a:rPr>
              <a:t>различных результатов обучения и образовательных результатов: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5480"/>
              </p:ext>
            </p:extLst>
          </p:nvPr>
        </p:nvGraphicFramePr>
        <p:xfrm>
          <a:off x="395536" y="1412776"/>
          <a:ext cx="8568952" cy="4118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44416"/>
                <a:gridCol w="4824536"/>
              </a:tblGrid>
              <a:tr h="79208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Результаты обучения и образовательные результаты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Оценочные средства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4989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Знания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Тесты, устные опросы,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письменные </a:t>
                      </a:r>
                      <a:r>
                        <a:rPr lang="ru-RU" sz="2000" baseline="0" dirty="0" smtClean="0"/>
                        <a:t>ответы на вопросы</a:t>
                      </a:r>
                      <a:endParaRPr lang="ru-RU" sz="2000" dirty="0"/>
                    </a:p>
                  </a:txBody>
                  <a:tcPr/>
                </a:tc>
              </a:tr>
              <a:tr h="131518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Умения (применительно к ДПО и профессиональному обучению)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Письменные задания</a:t>
                      </a:r>
                      <a:r>
                        <a:rPr lang="ru-RU" sz="2000" baseline="0" dirty="0" smtClean="0"/>
                        <a:t> (</a:t>
                      </a:r>
                      <a:r>
                        <a:rPr lang="ru-RU" sz="2000" baseline="0" dirty="0" err="1" smtClean="0"/>
                        <a:t>эссэ</a:t>
                      </a:r>
                      <a:r>
                        <a:rPr lang="ru-RU" sz="2000" baseline="0" dirty="0" smtClean="0"/>
                        <a:t>, рефераты и пр.), решение задач, практические задания на понимание, выявление закономерностей, классификации.</a:t>
                      </a:r>
                      <a:endParaRPr lang="ru-RU" sz="2000" dirty="0"/>
                    </a:p>
                  </a:txBody>
                  <a:tcPr/>
                </a:tc>
              </a:tr>
              <a:tr h="104819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Владения (навыки),  практический опыт и профессиональные компетенции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Демонстрация профессионального поведения в полном или частичном объеме, деловые игры, кейс-технологии,</a:t>
                      </a:r>
                      <a:r>
                        <a:rPr lang="ru-RU" sz="2000" baseline="0" dirty="0" smtClean="0"/>
                        <a:t> метод проектов.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baseline="0" dirty="0" smtClean="0"/>
                        <a:t> </a:t>
                      </a:r>
                      <a:endParaRPr lang="ru-RU" sz="2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47664" y="5589240"/>
            <a:ext cx="6840760" cy="108012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Может ли оценочное мероприятие состоять из нескольких оценочных средств? </a:t>
            </a:r>
          </a:p>
        </p:txBody>
      </p:sp>
    </p:spTree>
    <p:extLst>
      <p:ext uri="{BB962C8B-B14F-4D97-AF65-F5344CB8AC3E}">
        <p14:creationId xmlns:p14="http://schemas.microsoft.com/office/powerpoint/2010/main" val="241938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800" b="1" dirty="0" smtClean="0"/>
              <a:t>ОСОБЕННОСТИ ОЦЕНКИ </a:t>
            </a:r>
            <a:br>
              <a:rPr lang="ru-RU" altLang="ru-RU" sz="2800" b="1" dirty="0" smtClean="0"/>
            </a:br>
            <a:r>
              <a:rPr lang="ru-RU" altLang="ru-RU" sz="2800" b="1" dirty="0" smtClean="0">
                <a:solidFill>
                  <a:srgbClr val="FF0000"/>
                </a:solidFill>
              </a:rPr>
              <a:t>КОМПЕТЕНЦИИ</a:t>
            </a:r>
            <a:r>
              <a:rPr lang="ru-RU" altLang="ru-RU" sz="2800" b="1" dirty="0" smtClean="0"/>
              <a:t/>
            </a:r>
            <a:br>
              <a:rPr lang="ru-RU" altLang="ru-RU" sz="2800" b="1" dirty="0" smtClean="0"/>
            </a:br>
            <a:r>
              <a:rPr lang="ru-RU" altLang="ru-RU" sz="2800" b="1" dirty="0" smtClean="0"/>
              <a:t>(ПРОФЕССИОНАЛЬНОЙ КВАЛИФИКАЦИИ):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545188"/>
              </p:ext>
            </p:extLst>
          </p:nvPr>
        </p:nvGraphicFramePr>
        <p:xfrm>
          <a:off x="323528" y="1988840"/>
          <a:ext cx="849706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32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694138"/>
              </p:ext>
            </p:extLst>
          </p:nvPr>
        </p:nvGraphicFramePr>
        <p:xfrm>
          <a:off x="575940" y="1466528"/>
          <a:ext cx="813613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27584" y="207301"/>
            <a:ext cx="7632848" cy="108012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ОБЪЕКТИВНОСТЬ ОЦЕНКИ ПРОФЕССИОНАЛЬНОЙ  КВАЛИФИКАЦИИ МОЖЕТ БЫТЬ ДОСТИГНУТА ЗА СЧЕТ ЕЕ ПРОВЕДЕНИЯ: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600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268875"/>
              </p:ext>
            </p:extLst>
          </p:nvPr>
        </p:nvGraphicFramePr>
        <p:xfrm>
          <a:off x="251520" y="1200587"/>
          <a:ext cx="8352928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USER\Desktop\Актуальное\УПРАВЛЕНИЕ ПРОЕКТАМИ 2016\Картинки по управлению проектами\dfca53de6afca457391d86f86912e244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98" y="116632"/>
            <a:ext cx="2160240" cy="108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трелка вниз 6"/>
          <p:cNvSpPr/>
          <p:nvPr/>
        </p:nvSpPr>
        <p:spPr>
          <a:xfrm>
            <a:off x="2987824" y="97888"/>
            <a:ext cx="3888432" cy="108475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27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13980"/>
          </a:xfrm>
        </p:spPr>
        <p:txBody>
          <a:bodyPr/>
          <a:lstStyle/>
          <a:p>
            <a:r>
              <a:rPr lang="ru-RU" dirty="0" smtClean="0"/>
              <a:t>Нормативная база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205802"/>
              </p:ext>
            </p:extLst>
          </p:nvPr>
        </p:nvGraphicFramePr>
        <p:xfrm>
          <a:off x="467544" y="1124744"/>
          <a:ext cx="821925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49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835496"/>
          </a:xfrm>
        </p:spPr>
        <p:txBody>
          <a:bodyPr/>
          <a:lstStyle/>
          <a:p>
            <a:r>
              <a:rPr lang="ru-RU" sz="3600" b="1" dirty="0" smtClean="0"/>
              <a:t>Виды измерительных материалов</a:t>
            </a:r>
            <a:endParaRPr lang="ru-RU" sz="3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899528"/>
              </p:ext>
            </p:extLst>
          </p:nvPr>
        </p:nvGraphicFramePr>
        <p:xfrm>
          <a:off x="457200" y="1600200"/>
          <a:ext cx="8229600" cy="463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42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152128"/>
          </a:xfrm>
        </p:spPr>
        <p:txBody>
          <a:bodyPr/>
          <a:lstStyle/>
          <a:p>
            <a:r>
              <a:rPr lang="ru-RU" sz="4000" b="1" dirty="0"/>
              <a:t>Как разработать шкалу оценки?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583072"/>
              </p:ext>
            </p:extLst>
          </p:nvPr>
        </p:nvGraphicFramePr>
        <p:xfrm>
          <a:off x="457200" y="1412776"/>
          <a:ext cx="82296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59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907504"/>
          </a:xfrm>
        </p:spPr>
        <p:txBody>
          <a:bodyPr/>
          <a:lstStyle/>
          <a:p>
            <a:r>
              <a:rPr lang="ru-RU" dirty="0" smtClean="0"/>
              <a:t>Показатели и критерии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595353"/>
              </p:ext>
            </p:extLst>
          </p:nvPr>
        </p:nvGraphicFramePr>
        <p:xfrm>
          <a:off x="539552" y="1052736"/>
          <a:ext cx="843528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656"/>
                <a:gridCol w="5616624"/>
              </a:tblGrid>
              <a:tr h="62353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ПОКАЗАТЕЛИ</a:t>
                      </a:r>
                      <a:r>
                        <a:rPr lang="ru-RU" dirty="0" smtClean="0"/>
                        <a:t> (ПАРАМЕТРЫ)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КРИТЕРИИ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4634266">
                <a:tc>
                  <a:txBody>
                    <a:bodyPr/>
                    <a:lstStyle/>
                    <a:p>
                      <a:pPr marL="114300" lvl="0" indent="0" rtl="0"/>
                      <a:r>
                        <a:rPr lang="ru-RU" dirty="0" smtClean="0"/>
                        <a:t>- определяются дескрипторами и могут включать в себя: </a:t>
                      </a:r>
                    </a:p>
                    <a:p>
                      <a:pPr marL="400050" lvl="0" indent="-285750" rtl="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время и полноту выполнения задания, </a:t>
                      </a:r>
                    </a:p>
                    <a:p>
                      <a:pPr marL="400050" lvl="0" indent="-285750" rtl="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требования к содержанию ответа, </a:t>
                      </a:r>
                    </a:p>
                    <a:p>
                      <a:pPr marL="400050" lvl="0" indent="-285750" rtl="0">
                        <a:buFont typeface="Wingdings" panose="05000000000000000000" pitchFamily="2" charset="2"/>
                        <a:buChar char="Ø"/>
                      </a:pPr>
                      <a:r>
                        <a:rPr lang="ru-RU" dirty="0" smtClean="0"/>
                        <a:t>требования к соблюдению законодательных условий выполнения практического задания или технологии и т.д.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lvl="0" indent="0" rtl="0"/>
                      <a:r>
                        <a:rPr lang="ru-RU" dirty="0" smtClean="0"/>
                        <a:t>- могут быть выражены числом или описаны качественно:   </a:t>
                      </a:r>
                    </a:p>
                    <a:p>
                      <a:pPr marL="728663" lvl="1" indent="-285750" rtl="0">
                        <a:buFont typeface="Wingdings" panose="05000000000000000000" pitchFamily="2" charset="2"/>
                        <a:buChar char="Ø"/>
                      </a:pPr>
                      <a:r>
                        <a:rPr lang="ru-RU" i="1" dirty="0" smtClean="0"/>
                        <a:t>% выполнения задания (для тестов, контрольных); </a:t>
                      </a:r>
                      <a:endParaRPr lang="ru-RU" dirty="0" smtClean="0"/>
                    </a:p>
                    <a:p>
                      <a:pPr marL="728663" lvl="1" indent="-285750" rtl="0">
                        <a:buFont typeface="Wingdings" panose="05000000000000000000" pitchFamily="2" charset="2"/>
                        <a:buChar char="Ø"/>
                      </a:pPr>
                      <a:r>
                        <a:rPr lang="ru-RU" i="1" dirty="0" smtClean="0"/>
                        <a:t>Время выполнения задания;</a:t>
                      </a:r>
                      <a:endParaRPr lang="ru-RU" dirty="0" smtClean="0"/>
                    </a:p>
                    <a:p>
                      <a:pPr marL="728663" lvl="1" indent="-285750" rtl="0">
                        <a:buFont typeface="Wingdings" panose="05000000000000000000" pitchFamily="2" charset="2"/>
                        <a:buChar char="Ø"/>
                      </a:pPr>
                      <a:r>
                        <a:rPr lang="ru-RU" i="1" dirty="0" smtClean="0"/>
                        <a:t>количество ошибок и т.п.;</a:t>
                      </a:r>
                      <a:endParaRPr lang="ru-RU" dirty="0" smtClean="0"/>
                    </a:p>
                    <a:p>
                      <a:pPr marL="728663" lvl="1" indent="-285750" rtl="0">
                        <a:buFont typeface="Wingdings" panose="05000000000000000000" pitchFamily="2" charset="2"/>
                        <a:buChar char="Ø"/>
                      </a:pPr>
                      <a:r>
                        <a:rPr lang="ru-RU" i="1" dirty="0" smtClean="0"/>
                        <a:t>степень самостоятельности при выполнении задания (возможно выполнение задания с помощью наводящих вопросов);</a:t>
                      </a:r>
                      <a:endParaRPr lang="ru-RU" dirty="0" smtClean="0"/>
                    </a:p>
                    <a:p>
                      <a:pPr marL="728663" lvl="1" indent="-285750" rtl="0">
                        <a:buFont typeface="Wingdings" panose="05000000000000000000" pitchFamily="2" charset="2"/>
                        <a:buChar char="Ø"/>
                      </a:pPr>
                      <a:r>
                        <a:rPr lang="ru-RU" i="1" dirty="0" smtClean="0"/>
                        <a:t>наличие (отсутствие) развернутого обоснования полученного ответа, результата;</a:t>
                      </a:r>
                      <a:endParaRPr lang="ru-RU" dirty="0" smtClean="0"/>
                    </a:p>
                    <a:p>
                      <a:pPr marL="728663" lvl="1" indent="-285750" rtl="0">
                        <a:buFont typeface="Wingdings" panose="05000000000000000000" pitchFamily="2" charset="2"/>
                        <a:buChar char="Ø"/>
                      </a:pPr>
                      <a:r>
                        <a:rPr lang="ru-RU" i="1" dirty="0" smtClean="0"/>
                        <a:t>присутствие (отсутствие) в ответе дополнительной информации (не из лекций);</a:t>
                      </a:r>
                      <a:endParaRPr lang="ru-RU" dirty="0" smtClean="0"/>
                    </a:p>
                    <a:p>
                      <a:pPr marL="728663" lvl="1" indent="-285750" rtl="0">
                        <a:buFont typeface="Wingdings" panose="05000000000000000000" pitchFamily="2" charset="2"/>
                        <a:buChar char="Ø"/>
                      </a:pPr>
                      <a:r>
                        <a:rPr lang="ru-RU" i="1" dirty="0" smtClean="0"/>
                        <a:t>наличие (отсутствие) ответа на дополнительные вопросы преподавателя;  </a:t>
                      </a:r>
                      <a:endParaRPr lang="ru-RU" dirty="0" smtClean="0"/>
                    </a:p>
                    <a:p>
                      <a:pPr marL="728663" lvl="1" indent="-285750" rtl="0">
                        <a:buFont typeface="Wingdings" panose="05000000000000000000" pitchFamily="2" charset="2"/>
                        <a:buChar char="Ø"/>
                      </a:pPr>
                      <a:r>
                        <a:rPr lang="ru-RU" i="1" dirty="0" smtClean="0"/>
                        <a:t>использование междисциплинарных связей и т.д.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88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813743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/>
              <a:t>ПРИМЕР </a:t>
            </a:r>
            <a:r>
              <a:rPr lang="ru-RU" sz="2000" b="1" i="1" dirty="0" smtClean="0">
                <a:solidFill>
                  <a:srgbClr val="FF0000"/>
                </a:solidFill>
              </a:rPr>
              <a:t>БАЛЬНОЙ</a:t>
            </a:r>
            <a:r>
              <a:rPr lang="ru-RU" sz="2000" b="1" i="1" dirty="0" smtClean="0"/>
              <a:t> ШКАЛЫ ОЦЕНКИ (ОЦЕНОЧНОГО ЛИСТА) </a:t>
            </a:r>
            <a:br>
              <a:rPr lang="ru-RU" sz="2000" b="1" i="1" dirty="0" smtClean="0"/>
            </a:br>
            <a:r>
              <a:rPr lang="ru-RU" sz="2000" b="1" i="1" dirty="0" smtClean="0"/>
              <a:t>для оценочного средства</a:t>
            </a:r>
            <a:endParaRPr lang="ru-RU" sz="20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705823"/>
              </p:ext>
            </p:extLst>
          </p:nvPr>
        </p:nvGraphicFramePr>
        <p:xfrm>
          <a:off x="251520" y="1124744"/>
          <a:ext cx="8568951" cy="5120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720"/>
                <a:gridCol w="1557992"/>
                <a:gridCol w="1257834"/>
                <a:gridCol w="1119601"/>
                <a:gridCol w="1119601"/>
                <a:gridCol w="893667"/>
                <a:gridCol w="1345536"/>
              </a:tblGrid>
              <a:tr h="1058396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Компетенция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Знания, умения, владения или практический опыт</a:t>
                      </a:r>
                    </a:p>
                    <a:p>
                      <a:pPr indent="0"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Дескрипторы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«3»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«4»</a:t>
                      </a:r>
                    </a:p>
                    <a:p>
                      <a:pPr indent="0"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«5»</a:t>
                      </a:r>
                    </a:p>
                    <a:p>
                      <a:pPr indent="0"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Примеча-ния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691">
                <a:tc rowSpan="7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ПК1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Знание 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Перечисляет….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5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Рассказывает…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5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Выбирает…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5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Знание 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Показывает…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8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Даёт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 определение…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5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Умение 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Объясняет…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5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Анализирует…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0416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ПК2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Знание 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46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Умение 3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Демонстрирует…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46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Практический опыт 1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Решает…</a:t>
                      </a:r>
                    </a:p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Выполняет…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15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4" cy="1656184"/>
          </a:xfrm>
        </p:spPr>
        <p:txBody>
          <a:bodyPr/>
          <a:lstStyle/>
          <a:p>
            <a:r>
              <a:rPr lang="ru-RU" sz="3200" b="1" i="1" dirty="0"/>
              <a:t>ПРИМЕР </a:t>
            </a:r>
            <a:r>
              <a:rPr lang="ru-RU" sz="3200" b="1" i="1" dirty="0" smtClean="0">
                <a:solidFill>
                  <a:srgbClr val="FF0000"/>
                </a:solidFill>
              </a:rPr>
              <a:t>КАЧЕСТВЕННОЙ (экспертной) </a:t>
            </a:r>
            <a:r>
              <a:rPr lang="ru-RU" sz="3200" b="1" i="1" dirty="0" smtClean="0"/>
              <a:t>ШКАЛЫ </a:t>
            </a:r>
            <a:r>
              <a:rPr lang="ru-RU" sz="3200" b="1" i="1" dirty="0"/>
              <a:t>ОЦЕНКИ (ОЦЕНОЧНОГО ЛИСТА) </a:t>
            </a:r>
            <a:br>
              <a:rPr lang="ru-RU" sz="3200" b="1" i="1" dirty="0"/>
            </a:br>
            <a:r>
              <a:rPr lang="ru-RU" sz="3200" b="1" i="1" dirty="0"/>
              <a:t>для оценочного средства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761320"/>
              </p:ext>
            </p:extLst>
          </p:nvPr>
        </p:nvGraphicFramePr>
        <p:xfrm>
          <a:off x="467544" y="2132856"/>
          <a:ext cx="7704856" cy="3672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392"/>
                <a:gridCol w="2088232"/>
                <a:gridCol w="2088232"/>
              </a:tblGrid>
              <a:tr h="918102">
                <a:tc>
                  <a:txBody>
                    <a:bodyPr/>
                    <a:lstStyle/>
                    <a:p>
                      <a:pPr>
                        <a:tabLst>
                          <a:tab pos="270510" algn="l"/>
                          <a:tab pos="540385" algn="l"/>
                        </a:tabLst>
                      </a:pPr>
                      <a:r>
                        <a:rPr lang="ru-RU" sz="2000" dirty="0">
                          <a:effectLst/>
                        </a:rPr>
                        <a:t>Критерий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510" algn="l"/>
                          <a:tab pos="540385" algn="l"/>
                        </a:tabLst>
                      </a:pPr>
                      <a:r>
                        <a:rPr lang="ru-RU" sz="2000" dirty="0">
                          <a:effectLst/>
                        </a:rPr>
                        <a:t>«Зачтено»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510" algn="l"/>
                          <a:tab pos="540385" algn="l"/>
                        </a:tabLst>
                      </a:pPr>
                      <a:r>
                        <a:rPr lang="ru-RU" sz="2000">
                          <a:effectLst/>
                        </a:rPr>
                        <a:t>«Не зачтено»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8102">
                <a:tc>
                  <a:txBody>
                    <a:bodyPr/>
                    <a:lstStyle/>
                    <a:p>
                      <a:pPr>
                        <a:tabLst>
                          <a:tab pos="270510" algn="l"/>
                          <a:tab pos="540385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Критерий 1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510" algn="l"/>
                          <a:tab pos="540385" algn="l"/>
                        </a:tabLs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510" algn="l"/>
                          <a:tab pos="540385" algn="l"/>
                        </a:tabLs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8102">
                <a:tc>
                  <a:txBody>
                    <a:bodyPr/>
                    <a:lstStyle/>
                    <a:p>
                      <a:pPr>
                        <a:tabLst>
                          <a:tab pos="270510" algn="l"/>
                          <a:tab pos="540385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Критерий 2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510" algn="l"/>
                          <a:tab pos="540385" algn="l"/>
                        </a:tabLs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510" algn="l"/>
                          <a:tab pos="540385" algn="l"/>
                        </a:tabLs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8102">
                <a:tc>
                  <a:txBody>
                    <a:bodyPr/>
                    <a:lstStyle/>
                    <a:p>
                      <a:pPr>
                        <a:tabLst>
                          <a:tab pos="270510" algn="l"/>
                          <a:tab pos="540385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Критерий 3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510" algn="l"/>
                          <a:tab pos="540385" algn="l"/>
                        </a:tabLst>
                      </a:pPr>
                      <a:r>
                        <a:rPr lang="ru-RU" sz="2000" dirty="0">
                          <a:effectLst/>
                        </a:rPr>
                        <a:t>+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70510" algn="l"/>
                          <a:tab pos="540385" algn="l"/>
                        </a:tabLs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55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645"/>
            <a:ext cx="8229600" cy="1096144"/>
          </a:xfrm>
        </p:spPr>
        <p:txBody>
          <a:bodyPr/>
          <a:lstStyle/>
          <a:p>
            <a:r>
              <a:rPr lang="ru-RU" dirty="0" smtClean="0"/>
              <a:t>Таким образом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046894"/>
              </p:ext>
            </p:extLst>
          </p:nvPr>
        </p:nvGraphicFramePr>
        <p:xfrm>
          <a:off x="539552" y="1196752"/>
          <a:ext cx="828092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09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979512"/>
          </a:xfrm>
        </p:spPr>
        <p:txBody>
          <a:bodyPr/>
          <a:lstStyle/>
          <a:p>
            <a:r>
              <a:rPr lang="ru-RU" dirty="0" smtClean="0"/>
              <a:t>Краткие выводы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26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518091"/>
              </p:ext>
            </p:extLst>
          </p:nvPr>
        </p:nvGraphicFramePr>
        <p:xfrm>
          <a:off x="467544" y="1268760"/>
          <a:ext cx="842493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402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52928" cy="2304256"/>
          </a:xfrm>
        </p:spPr>
        <p:txBody>
          <a:bodyPr/>
          <a:lstStyle/>
          <a:p>
            <a:pPr lvl="0"/>
            <a:r>
              <a:rPr lang="ru-RU" sz="2800" b="1" dirty="0" smtClean="0"/>
              <a:t>Основные требования </a:t>
            </a:r>
            <a:r>
              <a:rPr lang="ru-RU" sz="2800" b="1" dirty="0"/>
              <a:t>к оценочным средствам, используемым для признания результатов освоения учебных модулей ДПП и зачета их в основных профессиональных образовательных программах </a:t>
            </a:r>
            <a:r>
              <a:rPr lang="ru-RU" sz="2800" b="1" dirty="0" smtClean="0"/>
              <a:t>СПО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02381"/>
              </p:ext>
            </p:extLst>
          </p:nvPr>
        </p:nvGraphicFramePr>
        <p:xfrm>
          <a:off x="395536" y="2708920"/>
          <a:ext cx="8424936" cy="3528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519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808112"/>
          </a:xfrm>
        </p:spPr>
        <p:txBody>
          <a:bodyPr/>
          <a:lstStyle/>
          <a:p>
            <a:r>
              <a:rPr lang="ru-RU" sz="3600" dirty="0" smtClean="0"/>
              <a:t>Учебный модуль – модуль ДПП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878499"/>
              </p:ext>
            </p:extLst>
          </p:nvPr>
        </p:nvGraphicFramePr>
        <p:xfrm>
          <a:off x="457200" y="1340768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45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936057"/>
              </p:ext>
            </p:extLst>
          </p:nvPr>
        </p:nvGraphicFramePr>
        <p:xfrm>
          <a:off x="467544" y="1340768"/>
          <a:ext cx="8229600" cy="4958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07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39552"/>
          </a:xfrm>
        </p:spPr>
        <p:txBody>
          <a:bodyPr/>
          <a:lstStyle/>
          <a:p>
            <a:r>
              <a:rPr lang="ru-RU" dirty="0" smtClean="0"/>
              <a:t>ДПП           ОПОП СПО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0009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2699792" y="980728"/>
            <a:ext cx="1296144" cy="36004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28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600200"/>
          </a:xfrm>
        </p:spPr>
        <p:txBody>
          <a:bodyPr/>
          <a:lstStyle/>
          <a:p>
            <a:r>
              <a:rPr lang="ru-RU" sz="3600" dirty="0" smtClean="0"/>
              <a:t>При </a:t>
            </a:r>
            <a:r>
              <a:rPr lang="ru-RU" sz="3600" dirty="0"/>
              <a:t>зачёте модулей ДПП (учебных модулей) в ОПОП СПО, необходимо </a:t>
            </a:r>
            <a:r>
              <a:rPr lang="ru-RU" sz="3600" dirty="0" smtClean="0"/>
              <a:t>учитывать:</a:t>
            </a:r>
            <a:endParaRPr lang="ru-RU" sz="3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502298"/>
              </p:ext>
            </p:extLst>
          </p:nvPr>
        </p:nvGraphicFramePr>
        <p:xfrm>
          <a:off x="467544" y="1988840"/>
          <a:ext cx="8219256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32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373616" cy="1932856"/>
          </a:xfrm>
        </p:spPr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</a:rPr>
              <a:t>Преимущества </a:t>
            </a:r>
            <a:r>
              <a:rPr lang="ru-RU" sz="4000" dirty="0" err="1" smtClean="0">
                <a:solidFill>
                  <a:srgbClr val="002060"/>
                </a:solidFill>
              </a:rPr>
              <a:t>перезачета</a:t>
            </a:r>
            <a:r>
              <a:rPr lang="ru-RU" sz="4000" dirty="0" smtClean="0">
                <a:solidFill>
                  <a:srgbClr val="002060"/>
                </a:solidFill>
              </a:rPr>
              <a:t> учебных модулей ДПП в ОПОП СПО 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462529"/>
              </p:ext>
            </p:extLst>
          </p:nvPr>
        </p:nvGraphicFramePr>
        <p:xfrm>
          <a:off x="467544" y="1988840"/>
          <a:ext cx="836327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275856" y="5877272"/>
            <a:ext cx="288032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4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287172"/>
              </p:ext>
            </p:extLst>
          </p:nvPr>
        </p:nvGraphicFramePr>
        <p:xfrm>
          <a:off x="467544" y="548680"/>
          <a:ext cx="821925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16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646844"/>
              </p:ext>
            </p:extLst>
          </p:nvPr>
        </p:nvGraphicFramePr>
        <p:xfrm>
          <a:off x="457200" y="188640"/>
          <a:ext cx="82296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3093883" y="2487388"/>
            <a:ext cx="1944216" cy="65461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s://static6.depositphotos.com/1064545/658/i/950/depositphotos_6584680-stock-photo-man-walking-with-suit-and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339" y="556375"/>
            <a:ext cx="1931013" cy="193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трелка вправо 11"/>
          <p:cNvSpPr/>
          <p:nvPr/>
        </p:nvSpPr>
        <p:spPr>
          <a:xfrm>
            <a:off x="2846717" y="8700"/>
            <a:ext cx="2304255" cy="79208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ЗАЧЕСТЬ?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013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12143</TotalTime>
  <Words>1591</Words>
  <Application>Microsoft Office PowerPoint</Application>
  <PresentationFormat>Экран (4:3)</PresentationFormat>
  <Paragraphs>194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Исполнительная</vt:lpstr>
      <vt:lpstr>Презентация PowerPoint</vt:lpstr>
      <vt:lpstr>Нормативная база</vt:lpstr>
      <vt:lpstr>Учебный модуль – модуль ДПП</vt:lpstr>
      <vt:lpstr>Презентация PowerPoint</vt:lpstr>
      <vt:lpstr>ДПП           ОПОП СПО</vt:lpstr>
      <vt:lpstr>При зачёте модулей ДПП (учебных модулей) в ОПОП СПО, необходимо учитывать:</vt:lpstr>
      <vt:lpstr>Преимущества перезачета учебных модулей ДПП в ОПОП СПО </vt:lpstr>
      <vt:lpstr>Презентация PowerPoint</vt:lpstr>
      <vt:lpstr>Презентация PowerPoint</vt:lpstr>
      <vt:lpstr>Оценочные средства, используемым для признания результатов освоения учебных модулей должны: </vt:lpstr>
      <vt:lpstr>Оценочные средства, используемым для признания результатов освоения учебных модулей должны содержать : </vt:lpstr>
      <vt:lpstr>Презентация PowerPoint</vt:lpstr>
      <vt:lpstr>Что оценивать?</vt:lpstr>
      <vt:lpstr>Какие элементы оценочных средств отличаются в ДПО и СПО?</vt:lpstr>
      <vt:lpstr>Какой тип контроля, используемый в учебных модулях, важен при признании результатов его освоения в ОПОП СПО? </vt:lpstr>
      <vt:lpstr>Пример корректного применения  ОЦЕНОЧНЫХ СРЕДСТВ для различных результатов обучения и образовательных результатов:</vt:lpstr>
      <vt:lpstr>ОСОБЕННОСТИ ОЦЕНКИ  КОМПЕТЕНЦИИ (ПРОФЕССИОНАЛЬНОЙ КВАЛИФИКАЦИИ):</vt:lpstr>
      <vt:lpstr>Презентация PowerPoint</vt:lpstr>
      <vt:lpstr>Презентация PowerPoint</vt:lpstr>
      <vt:lpstr>Виды измерительных материалов</vt:lpstr>
      <vt:lpstr>Как разработать шкалу оценки?</vt:lpstr>
      <vt:lpstr>Показатели и критерии</vt:lpstr>
      <vt:lpstr>ПРИМЕР БАЛЬНОЙ ШКАЛЫ ОЦЕНКИ (ОЦЕНОЧНОГО ЛИСТА)  для оценочного средства</vt:lpstr>
      <vt:lpstr>ПРИМЕР КАЧЕСТВЕННОЙ (экспертной) ШКАЛЫ ОЦЕНКИ (ОЦЕНОЧНОГО ЛИСТА)  для оценочного средства</vt:lpstr>
      <vt:lpstr>Таким образом</vt:lpstr>
      <vt:lpstr>Краткие выводы</vt:lpstr>
      <vt:lpstr>Основные требования к оценочным средствам, используемым для признания результатов освоения учебных модулей ДПП и зачета их в основных профессиональных образовательных программах СПО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Подходы к организации подготовки преподавателей и наставников для педагогических работников СПО</dc:title>
  <dc:creator>USER</dc:creator>
  <cp:lastModifiedBy>Microsoft</cp:lastModifiedBy>
  <cp:revision>190</cp:revision>
  <dcterms:created xsi:type="dcterms:W3CDTF">2019-02-05T17:54:30Z</dcterms:created>
  <dcterms:modified xsi:type="dcterms:W3CDTF">2020-11-24T13:06:47Z</dcterms:modified>
</cp:coreProperties>
</file>